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3" r:id="rId3"/>
    <p:sldId id="282" r:id="rId4"/>
    <p:sldId id="28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77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4F8B-B72A-4E4B-8C1F-3BCB72A110C7}" type="datetimeFigureOut">
              <a:rPr lang="ru-RU" smtClean="0"/>
              <a:t>23.08.2012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9520-21BC-48D1-A469-AEE79C5F60B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4F8B-B72A-4E4B-8C1F-3BCB72A110C7}" type="datetimeFigureOut">
              <a:rPr lang="ru-RU" smtClean="0"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9520-21BC-48D1-A469-AEE79C5F6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4F8B-B72A-4E4B-8C1F-3BCB72A110C7}" type="datetimeFigureOut">
              <a:rPr lang="ru-RU" smtClean="0"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9520-21BC-48D1-A469-AEE79C5F6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4F8B-B72A-4E4B-8C1F-3BCB72A110C7}" type="datetimeFigureOut">
              <a:rPr lang="ru-RU" smtClean="0"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9520-21BC-48D1-A469-AEE79C5F6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4F8B-B72A-4E4B-8C1F-3BCB72A110C7}" type="datetimeFigureOut">
              <a:rPr lang="ru-RU" smtClean="0"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AA29520-21BC-48D1-A469-AEE79C5F60B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4F8B-B72A-4E4B-8C1F-3BCB72A110C7}" type="datetimeFigureOut">
              <a:rPr lang="ru-RU" smtClean="0"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9520-21BC-48D1-A469-AEE79C5F6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4F8B-B72A-4E4B-8C1F-3BCB72A110C7}" type="datetimeFigureOut">
              <a:rPr lang="ru-RU" smtClean="0"/>
              <a:t>23.08.2012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9520-21BC-48D1-A469-AEE79C5F6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4F8B-B72A-4E4B-8C1F-3BCB72A110C7}" type="datetimeFigureOut">
              <a:rPr lang="ru-RU" smtClean="0"/>
              <a:t>23.08.2012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9520-21BC-48D1-A469-AEE79C5F6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4F8B-B72A-4E4B-8C1F-3BCB72A110C7}" type="datetimeFigureOut">
              <a:rPr lang="ru-RU" smtClean="0"/>
              <a:t>23.08.2012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9520-21BC-48D1-A469-AEE79C5F6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4F8B-B72A-4E4B-8C1F-3BCB72A110C7}" type="datetimeFigureOut">
              <a:rPr lang="ru-RU" smtClean="0"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9520-21BC-48D1-A469-AEE79C5F6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4F8B-B72A-4E4B-8C1F-3BCB72A110C7}" type="datetimeFigureOut">
              <a:rPr lang="ru-RU" smtClean="0"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9520-21BC-48D1-A469-AEE79C5F60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5F4F8B-B72A-4E4B-8C1F-3BCB72A110C7}" type="datetimeFigureOut">
              <a:rPr lang="ru-RU" smtClean="0"/>
              <a:t>23.08.2012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A29520-21BC-48D1-A469-AEE79C5F60B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cs typeface="Times New Roman" pitchFamily="18" charset="0"/>
              </a:rPr>
              <a:t>Ислам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r>
              <a:rPr lang="ru-RU" smtClean="0">
                <a:cs typeface="Times New Roman" pitchFamily="18" charset="0"/>
              </a:rPr>
              <a:t>Суть учения и течения в исламе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rtl="1">
              <a:defRPr/>
            </a:pP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419475" y="5734050"/>
            <a:ext cx="487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24300" y="-171450"/>
            <a:ext cx="4629150" cy="13843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Алавиты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068638"/>
            <a:ext cx="82296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>
                <a:cs typeface="Times New Roman" pitchFamily="18" charset="0"/>
              </a:rPr>
              <a:t>    Алавиты</a:t>
            </a:r>
            <a:r>
              <a:rPr lang="ru-RU" sz="2400" smtClean="0">
                <a:cs typeface="Times New Roman" pitchFamily="18" charset="0"/>
              </a:rPr>
              <a:t> - название для ряда исламских религиозное направлений, ответвлений или сект, по мнению некоторых специалистов, стоящих на границе между шиизмом (гулат) и особой религией. Некоторые мусульманские теологи (например, последователи знаменитой фетвы Ибн Таймийи) считают, что алавиты откололись от шиизма и, отойдя в своих взглядах и религиозной практике от доминирующих исламских направлений так далеко, что во многом потеряла право считаться частью ислама вообще, превратившись в особую религию из смеси ислама.</a:t>
            </a:r>
            <a:endParaRPr lang="ru-RU" smtClean="0"/>
          </a:p>
        </p:txBody>
      </p:sp>
      <p:pic>
        <p:nvPicPr>
          <p:cNvPr id="12292" name="Picture 11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33375"/>
            <a:ext cx="32385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2484438" y="2781300"/>
            <a:ext cx="4202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Президент Сирии Башар Аль - Ассад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 descr="200px-AgaKhanOrderofCa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33375"/>
            <a:ext cx="32210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cs typeface="Times New Roman" pitchFamily="18" charset="0"/>
              </a:rPr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smtClean="0">
                <a:cs typeface="Times New Roman" pitchFamily="18" charset="0"/>
              </a:rPr>
              <a:t>   </a:t>
            </a:r>
            <a:r>
              <a:rPr lang="ru-RU" sz="3600" b="1" smtClean="0">
                <a:cs typeface="Times New Roman" pitchFamily="18" charset="0"/>
              </a:rPr>
              <a:t>Исмаилизм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3600" b="1" smtClean="0"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3600" b="1" smtClean="0"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b="1" smtClean="0"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b="1" smtClean="0"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smtClean="0"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smtClean="0"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smtClean="0"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smtClean="0"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smtClean="0"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cs typeface="Times New Roman" pitchFamily="18" charset="0"/>
              </a:rPr>
              <a:t>Исмаилизм (араб. </a:t>
            </a:r>
            <a:r>
              <a:rPr lang="ar-SA" sz="2000" smtClean="0">
                <a:latin typeface="Times New Roman" pitchFamily="18" charset="0"/>
              </a:rPr>
              <a:t>الإسماعيليون</a:t>
            </a:r>
            <a:r>
              <a:rPr lang="ru-RU" sz="2000" smtClean="0">
                <a:cs typeface="Times New Roman" pitchFamily="18" charset="0"/>
              </a:rPr>
              <a:t>‎‎ —</a:t>
            </a:r>
            <a:endParaRPr lang="en-US" sz="2000" smtClean="0"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cs typeface="Times New Roman" pitchFamily="18" charset="0"/>
              </a:rPr>
              <a:t> </a:t>
            </a:r>
            <a:r>
              <a:rPr lang="ru-RU" sz="2000" i="1" smtClean="0">
                <a:cs typeface="Times New Roman" pitchFamily="18" charset="0"/>
              </a:rPr>
              <a:t>al-Ismā‘īliyyūn</a:t>
            </a:r>
            <a:r>
              <a:rPr lang="ru-RU" sz="2000" smtClean="0">
                <a:cs typeface="Times New Roman" pitchFamily="18" charset="0"/>
              </a:rPr>
              <a:t>, перс. </a:t>
            </a:r>
            <a:r>
              <a:rPr lang="ar-SA" sz="2000" smtClean="0">
                <a:latin typeface="Times New Roman" pitchFamily="18" charset="0"/>
              </a:rPr>
              <a:t>اسماعیلیان</a:t>
            </a:r>
            <a:r>
              <a:rPr lang="ru-RU" sz="2000" smtClean="0">
                <a:cs typeface="Times New Roman" pitchFamily="18" charset="0"/>
              </a:rPr>
              <a:t> — </a:t>
            </a:r>
            <a:r>
              <a:rPr lang="ru-RU" sz="2000" i="1" smtClean="0">
                <a:cs typeface="Times New Roman" pitchFamily="18" charset="0"/>
              </a:rPr>
              <a:t>Esmâ‘īliyân</a:t>
            </a:r>
            <a:r>
              <a:rPr lang="ru-RU" sz="2000" smtClean="0">
                <a:cs typeface="Times New Roman" pitchFamily="18" charset="0"/>
              </a:rPr>
              <a:t>) — религиозное движение в шиитской ветви ислама. Возникло в конце VIII в. Имеет свою иерархию имамов. Титул имама — главы общины исмаилитов — Ага-хан — передаётся по наследству. Нынешним исмаилитским имамом является Ага Хан IV. Исмаилитов в наше время около 15 миллионов.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995738" y="3933825"/>
            <a:ext cx="168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Исмаилиты</a:t>
            </a: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2928938" y="3714750"/>
            <a:ext cx="33051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Принц Керим Ага - Хан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458788"/>
            <a:ext cx="8229600" cy="13843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Ваххабизм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4221163"/>
            <a:ext cx="8229600" cy="299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cs typeface="Times New Roman" pitchFamily="18" charset="0"/>
              </a:rPr>
              <a:t>     Ваххаби́зм (от араб. </a:t>
            </a:r>
            <a:r>
              <a:rPr lang="ar-SA" sz="2400" smtClean="0">
                <a:latin typeface="Times New Roman" pitchFamily="18" charset="0"/>
              </a:rPr>
              <a:t>الوهابية</a:t>
            </a:r>
            <a:r>
              <a:rPr lang="ru-RU" sz="2400" smtClean="0">
                <a:cs typeface="Times New Roman" pitchFamily="18" charset="0"/>
              </a:rPr>
              <a:t>‎‎) — одно из названий ортодоксального течения в исламе, оформившееся в XVIII веке. Название «ваххабизм» употребляется только оппонентами этого течения (как правило его сторонники называют себя салафитами). Ваххабизм назван по имени шейха Мухаммада ибн Абд аль-Ваххаба ат-Тамими. Предшественником Мухаммада ибн абд аль-Ваххаба был Ибн Таймийа (1263—1328), последователем которого и был Мухаммад ибн Абд-аль-Ваххаб.</a:t>
            </a:r>
          </a:p>
        </p:txBody>
      </p:sp>
      <p:pic>
        <p:nvPicPr>
          <p:cNvPr id="14340" name="Picture 4" descr="10824863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669925"/>
            <a:ext cx="525780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708400" y="3644900"/>
            <a:ext cx="1619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Ваххабиты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387350"/>
            <a:ext cx="8229600" cy="13843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cs typeface="Times New Roman" pitchFamily="18" charset="0"/>
              </a:rPr>
              <a:t>Друзы</a:t>
            </a:r>
            <a:endParaRPr lang="ru-RU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42926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cs typeface="Times New Roman" pitchFamily="18" charset="0"/>
              </a:rPr>
              <a:t>     Друзы</a:t>
            </a:r>
            <a:r>
              <a:rPr lang="ru-RU" sz="2400" smtClean="0">
                <a:cs typeface="Times New Roman" pitchFamily="18" charset="0"/>
              </a:rPr>
              <a:t> — арабоязычная этноконфессиональная группа, являющаяся одним из ответвлений исмаилизма. Проживают в Ливане, Сирии, Иордании и в Израиле. Существуют многочисленные группы друзов в США, Канаде, Франции, Великобритании, Западной Африке, Карибском бассейне и других странах, состоящие из потомков эмигрантов..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>
              <a:cs typeface="Times New Roman" pitchFamily="18" charset="0"/>
            </a:endParaRPr>
          </a:p>
        </p:txBody>
      </p:sp>
      <p:pic>
        <p:nvPicPr>
          <p:cNvPr id="15364" name="Picture 4" descr="180px-MUG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76250"/>
            <a:ext cx="22860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23850" y="3789363"/>
            <a:ext cx="854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Маджали Ваххаби – представитель друзской общины в Израиле</a:t>
            </a:r>
          </a:p>
        </p:txBody>
      </p:sp>
      <p:pic>
        <p:nvPicPr>
          <p:cNvPr id="15366" name="Picture 6" descr="200px-Flag_of_Dru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765175"/>
            <a:ext cx="295275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851275" y="2879725"/>
            <a:ext cx="432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Флаг друзской общины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531813"/>
            <a:ext cx="8229600" cy="13843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Сунниты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3860800"/>
            <a:ext cx="82296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>
                <a:cs typeface="Times New Roman" pitchFamily="18" charset="0"/>
              </a:rPr>
              <a:t>    Сунни́ты (от араб. </a:t>
            </a:r>
            <a:r>
              <a:rPr lang="ar-SA" sz="2400" smtClean="0">
                <a:latin typeface="Times New Roman" pitchFamily="18" charset="0"/>
              </a:rPr>
              <a:t>أهل السنة</a:t>
            </a:r>
            <a:r>
              <a:rPr lang="ru-RU" sz="2400" smtClean="0">
                <a:cs typeface="Times New Roman" pitchFamily="18" charset="0"/>
              </a:rPr>
              <a:t>‎‎ Ахль ас-Су́нна — люди сунны) — последователи наиболее многочисленного направления в исламе. В отличие от шиитов, сунниты не признают идею об особой природе Али ибн Абу Талиба и праве его потомков на имамат. Существуют также значительные различия в принципах юридических решений, в характере праздников, в отношении к иноверцам, в деталях молитв и др.</a:t>
            </a:r>
          </a:p>
        </p:txBody>
      </p:sp>
      <p:pic>
        <p:nvPicPr>
          <p:cNvPr id="16388" name="Picture 4" descr="kaa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404813"/>
            <a:ext cx="407987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276600" y="3500438"/>
            <a:ext cx="250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Сунниты в Мекке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387350"/>
            <a:ext cx="8229600" cy="13843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Суфизм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3573463"/>
            <a:ext cx="8229600" cy="41036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>
                <a:cs typeface="Times New Roman" pitchFamily="18" charset="0"/>
              </a:rPr>
              <a:t>    Суфи́зм (также тасаввуф: араб. </a:t>
            </a:r>
            <a:r>
              <a:rPr lang="ar-SA" sz="2400" smtClean="0">
                <a:latin typeface="Times New Roman" pitchFamily="18" charset="0"/>
              </a:rPr>
              <a:t>تصوف</a:t>
            </a:r>
            <a:r>
              <a:rPr lang="ru-RU" sz="2400" smtClean="0">
                <a:cs typeface="Times New Roman" pitchFamily="18" charset="0"/>
              </a:rPr>
              <a:t>‎‎) — от арабского слова «суф» — шерсть), мистико-аскетическое течение в исламе, возникшее в рамках суннизма в VIII—IX веках и окончательно сформировавшееся в X—XII веках в самостоятельное религиозно-философское учение. Не представляет собой единого целого, поскольку существует в виде отдельных братств (тарикат). Суфии верят, что мир охраняет иерархическая группа святых, во главе которых стоит так называемый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400" smtClean="0">
                <a:cs typeface="Times New Roman" pitchFamily="18" charset="0"/>
              </a:rPr>
              <a:t>полюс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400" smtClean="0">
                <a:cs typeface="Times New Roman" pitchFamily="18" charset="0"/>
              </a:rPr>
              <a:t> (</a:t>
            </a:r>
            <a:r>
              <a:rPr lang="ru-RU" sz="2400" i="1" smtClean="0">
                <a:cs typeface="Times New Roman" pitchFamily="18" charset="0"/>
              </a:rPr>
              <a:t>кутуб</a:t>
            </a:r>
            <a:r>
              <a:rPr lang="ru-RU" sz="2400" smtClean="0">
                <a:cs typeface="Times New Roman" pitchFamily="18" charset="0"/>
              </a:rPr>
              <a:t>).</a:t>
            </a:r>
          </a:p>
        </p:txBody>
      </p:sp>
      <p:pic>
        <p:nvPicPr>
          <p:cNvPr id="17412" name="Picture 4" descr="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620713"/>
            <a:ext cx="4032250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067175" y="3068638"/>
            <a:ext cx="106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Суфии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458788"/>
            <a:ext cx="8229600" cy="13843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Миниатюра. Хариджиты </a:t>
            </a:r>
          </a:p>
        </p:txBody>
      </p:sp>
      <p:sp>
        <p:nvSpPr>
          <p:cNvPr id="18435" name="Rectangle 9"/>
          <p:cNvSpPr>
            <a:spLocks noGrp="1" noChangeArrowheads="1"/>
          </p:cNvSpPr>
          <p:nvPr>
            <p:ph idx="1"/>
          </p:nvPr>
        </p:nvSpPr>
        <p:spPr>
          <a:xfrm>
            <a:off x="179388" y="4365625"/>
            <a:ext cx="8229600" cy="4549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</a:t>
            </a:r>
            <a:r>
              <a:rPr lang="ru-RU" sz="2400" smtClean="0">
                <a:cs typeface="Times New Roman" pitchFamily="18" charset="0"/>
              </a:rPr>
              <a:t>Хариджиты (от араб. хаваридж‎‎ — выступившие, покинувшие) — первая в истории ислама религиозно-политическая группировка, обособившаяся от основной части мусульман. Возникли после Сиффинской битвы 657 года, в период борьбы за власть между халифами Али ибн </a:t>
            </a:r>
            <a:r>
              <a:rPr lang="ru-RU" sz="2400" smtClean="0"/>
              <a:t>Талибом и Муравией</a:t>
            </a:r>
          </a:p>
        </p:txBody>
      </p:sp>
      <p:pic>
        <p:nvPicPr>
          <p:cNvPr id="18436" name="Picture 4" descr="ogranic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476250"/>
            <a:ext cx="3776663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68313" y="3860800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Миниатюра. Хариджиты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-323850" y="6218238"/>
            <a:ext cx="1064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9459" name="Rectangle 17"/>
          <p:cNvSpPr>
            <a:spLocks noChangeArrowheads="1"/>
          </p:cNvSpPr>
          <p:nvPr/>
        </p:nvSpPr>
        <p:spPr bwMode="auto">
          <a:xfrm>
            <a:off x="1619250" y="260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endParaRPr lang="ru-RU"/>
          </a:p>
        </p:txBody>
      </p:sp>
      <p:sp>
        <p:nvSpPr>
          <p:cNvPr id="19460" name="Rectangle 23"/>
          <p:cNvSpPr>
            <a:spLocks noChangeArrowheads="1"/>
          </p:cNvSpPr>
          <p:nvPr/>
        </p:nvSpPr>
        <p:spPr bwMode="auto">
          <a:xfrm>
            <a:off x="6951663" y="100013"/>
            <a:ext cx="325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, </a:t>
            </a:r>
          </a:p>
        </p:txBody>
      </p:sp>
      <p:pic>
        <p:nvPicPr>
          <p:cNvPr id="19461" name="Picture 24" descr="IMAMALI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2113" y="620713"/>
            <a:ext cx="395605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3851275" y="5373688"/>
            <a:ext cx="214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Али ибн Талиб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229600" cy="13843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cs typeface="Times New Roman" pitchFamily="18" charset="0"/>
              </a:rPr>
              <a:t>Шииты </a:t>
            </a:r>
            <a:br>
              <a:rPr lang="ru-RU" sz="3600" dirty="0" smtClean="0">
                <a:cs typeface="Times New Roman" pitchFamily="18" charset="0"/>
              </a:rPr>
            </a:br>
            <a:endParaRPr lang="ru-RU" sz="3600" dirty="0" smtClean="0"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3789363"/>
            <a:ext cx="82296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rgbClr val="FFFFFF"/>
                </a:solidFill>
                <a:cs typeface="Times New Roman" pitchFamily="18" charset="0"/>
              </a:rPr>
              <a:t>    </a:t>
            </a:r>
            <a:r>
              <a:rPr lang="ru-RU" sz="2400" smtClean="0">
                <a:solidFill>
                  <a:srgbClr val="FFFFFF"/>
                </a:solidFill>
                <a:cs typeface="Times New Roman" pitchFamily="18" charset="0"/>
              </a:rPr>
              <a:t>Шии́ты (араб. ‎‎шиа — приверженцы, группировкаВскоре после смерти Мухаммеда (632) часть его сподвижников выступила за сохранение верховной власти в «семье Пророка», считая незаконной присягу Абу Бакру. В начале второй половины VII века в борьбе за власть образовалась религиозно-политическая группировка («шиа») сторонников передачи верховной власти Али ибн Абу Талибу.</a:t>
            </a:r>
          </a:p>
          <a:p>
            <a:pPr eaLnBrk="1" hangingPunct="1">
              <a:buFontTx/>
              <a:buNone/>
            </a:pPr>
            <a:endParaRPr lang="ru-RU" sz="2400" b="1" smtClean="0">
              <a:cs typeface="Times New Roman" pitchFamily="18" charset="0"/>
            </a:endParaRPr>
          </a:p>
        </p:txBody>
      </p:sp>
      <p:pic>
        <p:nvPicPr>
          <p:cNvPr id="20484" name="Picture 4" descr="06-shiic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404813"/>
            <a:ext cx="3527425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403350" y="1341438"/>
            <a:ext cx="1335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Шииты </a:t>
            </a:r>
            <a:b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Страны, где ислам признан официальной религией. </a:t>
            </a:r>
          </a:p>
        </p:txBody>
      </p:sp>
      <p:pic>
        <p:nvPicPr>
          <p:cNvPr id="21507" name="Picture 4" descr="400px-Islam_by_country_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455738"/>
            <a:ext cx="7632700" cy="3814762"/>
          </a:xfrm>
          <a:noFill/>
        </p:spPr>
      </p:pic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5229225"/>
            <a:ext cx="102393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Распространение ислама в мире. Красным цветом </a:t>
            </a:r>
          </a:p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отмечены шииты, зелёным - сунниты</a:t>
            </a:r>
            <a:b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1. Священные книги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2. Столпы ислама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3. Исламское право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4. Различные течения в исламе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4.1. Алавиты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4.2. Исмаилизм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4.3. Ваххабизм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4.4. Друзы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4.5. Сунниты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4.6.Суфизм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4.7.Харитжиты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4.8. Шииты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5. Страны, где ислам признан официальной религией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Ислам и фантастическая реальность (ОАЭ)</a:t>
            </a:r>
            <a:endParaRPr lang="ru-RU" dirty="0"/>
          </a:p>
        </p:txBody>
      </p:sp>
      <p:pic>
        <p:nvPicPr>
          <p:cNvPr id="22531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22532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47854" y="2277529"/>
            <a:ext cx="2639291" cy="3171305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Бурж-Халиф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/>
            </a:extLst>
          </a:blip>
          <a:srcRect l="5683" r="568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7315200" y="1412875"/>
            <a:ext cx="1828800" cy="284163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Египетские мотивы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/>
            </a:extLst>
          </a:blip>
          <a:srcRect t="24713" b="2471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43213" y="5373688"/>
            <a:ext cx="5548312" cy="268287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                     Пальмовая архитектура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Хайтек</a:t>
            </a:r>
            <a:endParaRPr lang="ru-RU" dirty="0"/>
          </a:p>
        </p:txBody>
      </p:sp>
      <p:pic>
        <p:nvPicPr>
          <p:cNvPr id="25603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2411" y="1805781"/>
            <a:ext cx="3088178" cy="4114800"/>
          </a:xfrm>
        </p:spPr>
      </p:pic>
      <p:pic>
        <p:nvPicPr>
          <p:cNvPr id="25604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5486400" cy="5222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Городская мечеть</a:t>
            </a:r>
            <a:endParaRPr lang="ru-RU" dirty="0"/>
          </a:p>
        </p:txBody>
      </p:sp>
      <p:pic>
        <p:nvPicPr>
          <p:cNvPr id="26627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22917" b="22917"/>
          <a:stretch>
            <a:fillRect/>
          </a:stretch>
        </p:blipFill>
        <p:spPr>
          <a:xfrm>
            <a:off x="0" y="1831975"/>
            <a:ext cx="5486400" cy="39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828800" y="549275"/>
            <a:ext cx="5486400" cy="603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/>
            </a:extLst>
          </a:blip>
          <a:srcRect t="27875" b="27875"/>
          <a:stretch>
            <a:fillRect/>
          </a:stretch>
        </p:blipFill>
        <p:spPr/>
      </p:pic>
      <p:sp>
        <p:nvSpPr>
          <p:cNvPr id="27652" name="Текст 3"/>
          <p:cNvSpPr>
            <a:spLocks noGrp="1"/>
          </p:cNvSpPr>
          <p:nvPr>
            <p:ph type="body" sz="half" idx="2"/>
          </p:nvPr>
        </p:nvSpPr>
        <p:spPr>
          <a:xfrm>
            <a:off x="1042988" y="260350"/>
            <a:ext cx="4249737" cy="360363"/>
          </a:xfrm>
        </p:spPr>
        <p:txBody>
          <a:bodyPr>
            <a:normAutofit fontScale="55000" lnSpcReduction="20000"/>
          </a:bodyPr>
          <a:lstStyle/>
          <a:p>
            <a:pPr eaLnBrk="1" hangingPunct="1"/>
            <a:r>
              <a:rPr lang="ru-RU" sz="1600" smtClean="0">
                <a:solidFill>
                  <a:srgbClr val="FFC000"/>
                </a:solidFill>
              </a:rPr>
              <a:t>Бурж</a:t>
            </a:r>
            <a:r>
              <a:rPr lang="ru-RU" sz="1600" smtClean="0"/>
              <a:t> </a:t>
            </a:r>
            <a:r>
              <a:rPr lang="ru-RU" sz="1600" smtClean="0">
                <a:solidFill>
                  <a:srgbClr val="FFC000"/>
                </a:solidFill>
              </a:rPr>
              <a:t>Халиф Самое высокое здание в мире </a:t>
            </a:r>
          </a:p>
          <a:p>
            <a:pPr eaLnBrk="1" hangingPunct="1"/>
            <a:r>
              <a:rPr lang="ru-RU" sz="1600" smtClean="0">
                <a:solidFill>
                  <a:srgbClr val="FFC000"/>
                </a:solidFill>
              </a:rPr>
              <a:t>800 метров</a:t>
            </a:r>
          </a:p>
          <a:p>
            <a:pPr eaLnBrk="1" hangingPunct="1"/>
            <a:endParaRPr lang="ru-RU" sz="160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+mn-lt"/>
              </a:rPr>
              <a:t>Небоскреб</a:t>
            </a:r>
            <a:br>
              <a:rPr 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/>
            </a:extLst>
          </a:blip>
          <a:srcRect t="25092" b="2509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0800000" flipH="1" flipV="1">
            <a:off x="6156325" y="6237288"/>
            <a:ext cx="1511300" cy="431800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Отель для туристов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Мечеть шейха Заеда</a:t>
            </a:r>
            <a:endParaRPr lang="ru-RU" dirty="0"/>
          </a:p>
        </p:txBody>
      </p:sp>
      <p:pic>
        <p:nvPicPr>
          <p:cNvPr id="29699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773238"/>
            <a:ext cx="7777163" cy="4906962"/>
          </a:xfrm>
        </p:spPr>
      </p:pic>
      <p:sp>
        <p:nvSpPr>
          <p:cNvPr id="29700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166813"/>
            <a:ext cx="5486400" cy="530225"/>
          </a:xfrm>
        </p:spPr>
        <p:txBody>
          <a:bodyPr>
            <a:normAutofit/>
          </a:bodyPr>
          <a:lstStyle/>
          <a:p>
            <a:pPr eaLnBrk="1" hangingPunct="1"/>
            <a:r>
              <a:rPr lang="ru-RU" smtClean="0"/>
              <a:t>Изысканное великолепие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76450"/>
            <a:ext cx="3562350" cy="4749800"/>
          </a:xfrm>
        </p:spPr>
      </p:pic>
      <p:pic>
        <p:nvPicPr>
          <p:cNvPr id="30723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10"/>
          <p:cNvSpPr txBox="1">
            <a:spLocks noChangeArrowheads="1"/>
          </p:cNvSpPr>
          <p:nvPr/>
        </p:nvSpPr>
        <p:spPr bwMode="auto">
          <a:xfrm>
            <a:off x="0" y="5715000"/>
            <a:ext cx="2071688" cy="954088"/>
          </a:xfrm>
          <a:prstGeom prst="rect">
            <a:avLst/>
          </a:prstGeom>
          <a:solidFill>
            <a:srgbClr val="76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10млн $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стоит эта красавица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люстра с кристаллами Сваровского</a:t>
            </a:r>
            <a:endParaRPr lang="ru-RU" sz="1400"/>
          </a:p>
        </p:txBody>
      </p:sp>
      <p:sp>
        <p:nvSpPr>
          <p:cNvPr id="30725" name="Прямоугольник 4"/>
          <p:cNvSpPr>
            <a:spLocks noChangeArrowheads="1"/>
          </p:cNvSpPr>
          <p:nvPr/>
        </p:nvSpPr>
        <p:spPr bwMode="auto">
          <a:xfrm>
            <a:off x="642938" y="500063"/>
            <a:ext cx="2382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Мечеть шейха Заеда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idx="1"/>
          </p:nvPr>
        </p:nvSpPr>
        <p:spPr>
          <a:xfrm>
            <a:off x="539750" y="4508500"/>
            <a:ext cx="82296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>
                <a:cs typeface="Times New Roman" pitchFamily="18" charset="0"/>
              </a:rPr>
              <a:t>     Ислам</a:t>
            </a:r>
            <a:r>
              <a:rPr lang="ru-RU" sz="2400" smtClean="0">
                <a:cs typeface="Times New Roman" pitchFamily="18" charset="0"/>
              </a:rPr>
              <a:t> (араб. </a:t>
            </a:r>
            <a:r>
              <a:rPr lang="ar-SA" sz="2400" smtClean="0">
                <a:latin typeface="Times New Roman" pitchFamily="18" charset="0"/>
              </a:rPr>
              <a:t>الإسلام</a:t>
            </a:r>
            <a:r>
              <a:rPr lang="ru-RU" sz="2400" smtClean="0">
                <a:cs typeface="Times New Roman" pitchFamily="18" charset="0"/>
              </a:rPr>
              <a:t>‎‎, </a:t>
            </a:r>
            <a:r>
              <a:rPr lang="ru-RU" sz="2400" i="1" smtClean="0">
                <a:cs typeface="Times New Roman" pitchFamily="18" charset="0"/>
              </a:rPr>
              <a:t>al-Islām</a:t>
            </a:r>
            <a:r>
              <a:rPr lang="ru-RU" sz="2400" smtClean="0">
                <a:cs typeface="Times New Roman" pitchFamily="18" charset="0"/>
              </a:rPr>
              <a:t>, «покорность [воле Бога]») монотеистическая религия, признающая Мухаммеда пророком, посланником Аллаха для всего человечества. Приверженцы ислама называются мусульманами (от слова араб. </a:t>
            </a:r>
            <a:r>
              <a:rPr lang="ar-SA" sz="2400" smtClean="0">
                <a:latin typeface="Times New Roman" pitchFamily="18" charset="0"/>
              </a:rPr>
              <a:t>مسلمون</a:t>
            </a:r>
            <a:r>
              <a:rPr lang="ru-RU" sz="2400" smtClean="0">
                <a:cs typeface="Times New Roman" pitchFamily="18" charset="0"/>
              </a:rPr>
              <a:t>‎‎, </a:t>
            </a:r>
            <a:r>
              <a:rPr lang="ru-RU" sz="2400" i="1" smtClean="0">
                <a:cs typeface="Times New Roman" pitchFamily="18" charset="0"/>
              </a:rPr>
              <a:t>муслимуна</a:t>
            </a:r>
            <a:r>
              <a:rPr lang="ru-RU" sz="2400" smtClean="0">
                <a:cs typeface="Times New Roman" pitchFamily="18" charset="0"/>
              </a:rPr>
              <a:t>, «покорные»).</a:t>
            </a:r>
          </a:p>
        </p:txBody>
      </p:sp>
      <p:pic>
        <p:nvPicPr>
          <p:cNvPr id="5123" name="Picture 9" descr="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0"/>
            <a:ext cx="72009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38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Священные книги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4800600"/>
            <a:ext cx="82296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cs typeface="Times New Roman" pitchFamily="18" charset="0"/>
              </a:rPr>
              <a:t>     </a:t>
            </a:r>
            <a:r>
              <a:rPr lang="ru-RU" sz="2400" smtClean="0">
                <a:cs typeface="Times New Roman" pitchFamily="18" charset="0"/>
              </a:rPr>
              <a:t>Священная книга ислама — Коран, однако боговдохновенными также признаются Таурат Мусы, Забур Дауда и Инджиль Исы. Поэтому иудеи и христиане считаются не язычниками, а людьми Писания.</a:t>
            </a:r>
          </a:p>
          <a:p>
            <a:pPr eaLnBrk="1" hangingPunct="1"/>
            <a:endParaRPr lang="ru-RU" sz="24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24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mtClean="0">
                <a:cs typeface="Times New Roman" pitchFamily="18" charset="0"/>
              </a:rPr>
              <a:t> </a:t>
            </a:r>
          </a:p>
        </p:txBody>
      </p:sp>
      <p:pic>
        <p:nvPicPr>
          <p:cNvPr id="6148" name="Picture 7" descr="14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908050"/>
            <a:ext cx="583247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Столпы ислама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48006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cs typeface="Times New Roman" pitchFamily="18" charset="0"/>
              </a:rPr>
              <a:t>    Пророк Мухаммад сказал: "(Суть) ислама заключается в том, чтобы ты засвидетельствовал, что нет объекта достойного поклонения, кроме Аллаха, и что Мухаммад - посланник Аллаха, совершал молитвы, давал закят,</a:t>
            </a:r>
            <a:r>
              <a:rPr lang="ru-RU" sz="2400" smtClean="0">
                <a:cs typeface="Times New Roman" pitchFamily="18" charset="0"/>
              </a:rPr>
              <a:t> соблюдал пост во время рамадана и совершил хаджж к Дому, если сумеешь сделать это".</a:t>
            </a:r>
          </a:p>
        </p:txBody>
      </p:sp>
      <p:pic>
        <p:nvPicPr>
          <p:cNvPr id="7172" name="Picture 4" descr="carpet-01-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052513"/>
            <a:ext cx="37338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059113" y="4292600"/>
            <a:ext cx="293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Пророк Мухаммад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i="1" smtClean="0">
                <a:cs typeface="Times New Roman" pitchFamily="18" charset="0"/>
              </a:rPr>
              <a:t>Шахада</a:t>
            </a:r>
            <a:r>
              <a:rPr lang="ru-RU" sz="2400" smtClean="0">
                <a:cs typeface="Times New Roman" pitchFamily="18" charset="0"/>
              </a:rPr>
              <a:t> (свидетельство): Нет объекта достойного поклонения, кроме Аллаха (Единого и Единственного Творца Вселенной) (</a:t>
            </a:r>
            <a:r>
              <a:rPr lang="ru-RU" sz="2400" i="1" smtClean="0">
                <a:cs typeface="Times New Roman" pitchFamily="18" charset="0"/>
              </a:rPr>
              <a:t>Ля иляhа илля Ллаh</a:t>
            </a:r>
            <a:r>
              <a:rPr lang="ru-RU" sz="2400" smtClean="0">
                <a:cs typeface="Times New Roman" pitchFamily="18" charset="0"/>
              </a:rPr>
              <a:t>) и Мухаммад Его посланник (</a:t>
            </a:r>
            <a:r>
              <a:rPr lang="ru-RU" sz="2400" i="1" smtClean="0">
                <a:cs typeface="Times New Roman" pitchFamily="18" charset="0"/>
              </a:rPr>
              <a:t>ва Мухаммадан расуль уль-Ллаh</a:t>
            </a:r>
            <a:r>
              <a:rPr lang="ru-RU" sz="2400" smtClean="0">
                <a:cs typeface="Times New Roman" pitchFamily="18" charset="0"/>
              </a:rPr>
              <a:t>); </a:t>
            </a:r>
            <a:endParaRPr lang="ru-RU" sz="2400" i="1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400" i="1" smtClean="0">
                <a:cs typeface="Times New Roman" pitchFamily="18" charset="0"/>
              </a:rPr>
              <a:t>Салят</a:t>
            </a:r>
            <a:r>
              <a:rPr lang="ru-RU" sz="2400" smtClean="0">
                <a:cs typeface="Times New Roman" pitchFamily="18" charset="0"/>
              </a:rPr>
              <a:t> (</a:t>
            </a:r>
            <a:r>
              <a:rPr lang="ru-RU" sz="2400" i="1" smtClean="0">
                <a:cs typeface="Times New Roman" pitchFamily="18" charset="0"/>
              </a:rPr>
              <a:t>намаз</a:t>
            </a:r>
            <a:r>
              <a:rPr lang="ru-RU" sz="2400" smtClean="0">
                <a:cs typeface="Times New Roman" pitchFamily="18" charset="0"/>
              </a:rPr>
              <a:t>, молитва); </a:t>
            </a:r>
            <a:endParaRPr lang="ru-RU" sz="2400" i="1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400" i="1" smtClean="0">
                <a:cs typeface="Times New Roman" pitchFamily="18" charset="0"/>
              </a:rPr>
              <a:t>Саум</a:t>
            </a:r>
            <a:r>
              <a:rPr lang="ru-RU" sz="2400" smtClean="0">
                <a:cs typeface="Times New Roman" pitchFamily="18" charset="0"/>
              </a:rPr>
              <a:t> — пост в месяц Рамадан; </a:t>
            </a:r>
            <a:endParaRPr lang="ru-RU" sz="2400" i="1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400" i="1" smtClean="0">
                <a:cs typeface="Times New Roman" pitchFamily="18" charset="0"/>
              </a:rPr>
              <a:t>Закят</a:t>
            </a:r>
            <a:r>
              <a:rPr lang="ru-RU" sz="2400" smtClean="0">
                <a:cs typeface="Times New Roman" pitchFamily="18" charset="0"/>
              </a:rPr>
              <a:t> — милостыня в пользу бедных; </a:t>
            </a:r>
            <a:endParaRPr lang="ru-RU" sz="2400" i="1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400" i="1" smtClean="0">
                <a:cs typeface="Times New Roman" pitchFamily="18" charset="0"/>
              </a:rPr>
              <a:t>Хадж</a:t>
            </a:r>
            <a:r>
              <a:rPr lang="ru-RU" sz="2400" smtClean="0">
                <a:cs typeface="Times New Roman" pitchFamily="18" charset="0"/>
              </a:rPr>
              <a:t> — паломничество в Мекку при условии наличия физической и финансовой возможности. </a:t>
            </a:r>
          </a:p>
          <a:p>
            <a:pPr eaLnBrk="1" hangingPunct="1"/>
            <a:endParaRPr lang="ru-RU" sz="24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400" smtClean="0">
                <a:cs typeface="Times New Roman" pitchFamily="18" charset="0"/>
              </a:rPr>
              <a:t>     Пророк Мухаммад, мир ему и благословение Аллаха, сказал: "(Суть веры (Имана) заключается в том,) чтобы ты уверовал в Аллаха, и в Его ангелов, и в Его Писания, и в Его посланников и в Последний день, а (также в том, чтобы) уверовал ты в предопределённость как хорошего, так и дурного".(«Аль-Джами ас-Сахих» имама Муслима)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smtClean="0">
                <a:cs typeface="Times New Roman" pitchFamily="18" charset="0"/>
              </a:rPr>
              <a:t>Иман</a:t>
            </a:r>
            <a:r>
              <a:rPr lang="ru-RU" b="1" smtClean="0">
                <a:cs typeface="Times New Roman" pitchFamily="18" charset="0"/>
              </a:rPr>
              <a:t>, или вера, включает:</a:t>
            </a:r>
          </a:p>
          <a:p>
            <a:pPr eaLnBrk="1" hangingPunct="1"/>
            <a:endParaRPr lang="ru-RU" b="1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mtClean="0">
                <a:solidFill>
                  <a:schemeClr val="hlink"/>
                </a:solidFill>
                <a:cs typeface="Times New Roman" pitchFamily="18" charset="0"/>
              </a:rPr>
              <a:t>Веру в Единого Бога (</a:t>
            </a:r>
            <a:r>
              <a:rPr lang="ru-RU" i="1" smtClean="0">
                <a:solidFill>
                  <a:schemeClr val="hlink"/>
                </a:solidFill>
                <a:cs typeface="Times New Roman" pitchFamily="18" charset="0"/>
              </a:rPr>
              <a:t>таухид</a:t>
            </a:r>
            <a:r>
              <a:rPr lang="ru-RU" smtClean="0">
                <a:solidFill>
                  <a:schemeClr val="hlink"/>
                </a:solidFill>
                <a:cs typeface="Times New Roman" pitchFamily="18" charset="0"/>
              </a:rPr>
              <a:t>, или монотеизм); 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chemeClr val="hlink"/>
                </a:solidFill>
                <a:cs typeface="Times New Roman" pitchFamily="18" charset="0"/>
              </a:rPr>
              <a:t>Веру в Ангелов; 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chemeClr val="hlink"/>
                </a:solidFill>
                <a:cs typeface="Times New Roman" pitchFamily="18" charset="0"/>
              </a:rPr>
              <a:t>Веру в Книги (Святые Писания); 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chemeClr val="hlink"/>
                </a:solidFill>
                <a:cs typeface="Times New Roman" pitchFamily="18" charset="0"/>
              </a:rPr>
              <a:t>Веру в Пророков и Посланников; 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chemeClr val="hlink"/>
                </a:solidFill>
                <a:cs typeface="Times New Roman" pitchFamily="18" charset="0"/>
              </a:rPr>
              <a:t>Веру в Судный день; 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chemeClr val="hlink"/>
                </a:solidFill>
                <a:cs typeface="Times New Roman" pitchFamily="18" charset="0"/>
              </a:rPr>
              <a:t>Веру в Предопределение (кадар). 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chemeClr val="hlink"/>
                </a:solidFill>
                <a:cs typeface="Times New Roman" pitchFamily="18" charset="0"/>
              </a:rPr>
              <a:t>Столпы ислама </a:t>
            </a:r>
          </a:p>
          <a:p>
            <a:pPr eaLnBrk="1" hangingPunct="1"/>
            <a:endParaRPr lang="ru-RU" smtClean="0">
              <a:solidFill>
                <a:schemeClr val="hlink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Исламское право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196975"/>
            <a:ext cx="8229600" cy="4114800"/>
          </a:xfrm>
        </p:spPr>
        <p:txBody>
          <a:bodyPr>
            <a:normAutofit fontScale="92500"/>
          </a:bodyPr>
          <a:lstStyle/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           Некоторые элементы Исламской этико-правовой системы называются шариатом. Границы того, что регулируют право и моральные нормы в исламе и в традиции, идущей от римского права и греческой философии, не совпадают. Нормы шариата различаются в различных течениях ислама и мазхабах суннитов. Шариат основывается на Коране, Сунне (совокупность общепризнанных в данном течении ислама </a:t>
            </a:r>
            <a:r>
              <a:rPr lang="ru-RU" sz="2400" i="1" dirty="0" smtClean="0">
                <a:cs typeface="Times New Roman" pitchFamily="18" charset="0"/>
              </a:rPr>
              <a:t>хадисов</a:t>
            </a:r>
            <a:r>
              <a:rPr lang="ru-RU" sz="2400" dirty="0" smtClean="0">
                <a:cs typeface="Times New Roman" pitchFamily="18" charset="0"/>
              </a:rPr>
              <a:t>) и общем согласии мусульманских богословов (</a:t>
            </a:r>
            <a:r>
              <a:rPr lang="ru-RU" sz="2400" i="1" dirty="0" smtClean="0">
                <a:cs typeface="Times New Roman" pitchFamily="18" charset="0"/>
              </a:rPr>
              <a:t>иджма</a:t>
            </a:r>
            <a:r>
              <a:rPr lang="ru-RU" sz="2400" dirty="0" smtClean="0">
                <a:cs typeface="Times New Roman" pitchFamily="18" charset="0"/>
              </a:rPr>
              <a:t>). В различных мазхабах и течениях ислама в качестве вспомогательных могут рассматриваться </a:t>
            </a:r>
            <a:r>
              <a:rPr lang="ru-RU" sz="2400" i="1" dirty="0" smtClean="0">
                <a:cs typeface="Times New Roman" pitchFamily="18" charset="0"/>
              </a:rPr>
              <a:t>кыяс</a:t>
            </a:r>
            <a:r>
              <a:rPr lang="ru-RU" sz="2400" dirty="0" smtClean="0">
                <a:cs typeface="Times New Roman" pitchFamily="18" charset="0"/>
              </a:rPr>
              <a:t> (умозаключение по аналогии), а также </a:t>
            </a:r>
            <a:r>
              <a:rPr lang="ru-RU" sz="2400" i="1" dirty="0" smtClean="0">
                <a:cs typeface="Times New Roman" pitchFamily="18" charset="0"/>
              </a:rPr>
              <a:t>иджтихад</a:t>
            </a:r>
            <a:r>
              <a:rPr lang="ru-RU" sz="2400" dirty="0" smtClean="0">
                <a:cs typeface="Times New Roman" pitchFamily="18" charset="0"/>
              </a:rPr>
              <a:t> (собственное мнение образованного мусульманина). Человеческие поступки могут быть разделены на пять типов: </a:t>
            </a:r>
            <a:r>
              <a:rPr lang="ru-RU" sz="2400" i="1" dirty="0" smtClean="0">
                <a:cs typeface="Times New Roman" pitchFamily="18" charset="0"/>
              </a:rPr>
              <a:t>харам</a:t>
            </a:r>
            <a:r>
              <a:rPr lang="ru-RU" sz="2400" dirty="0" smtClean="0">
                <a:cs typeface="Times New Roman" pitchFamily="18" charset="0"/>
              </a:rPr>
              <a:t> (запретное), </a:t>
            </a:r>
            <a:r>
              <a:rPr lang="ru-RU" sz="2400" i="1" dirty="0" smtClean="0">
                <a:cs typeface="Times New Roman" pitchFamily="18" charset="0"/>
              </a:rPr>
              <a:t>карахат</a:t>
            </a:r>
            <a:r>
              <a:rPr lang="ru-RU" sz="2400" dirty="0" smtClean="0">
                <a:cs typeface="Times New Roman" pitchFamily="18" charset="0"/>
              </a:rPr>
              <a:t> (нежелательное), </a:t>
            </a:r>
            <a:r>
              <a:rPr lang="ru-RU" sz="2400" i="1" dirty="0" smtClean="0">
                <a:cs typeface="Times New Roman" pitchFamily="18" charset="0"/>
              </a:rPr>
              <a:t>мубах</a:t>
            </a:r>
            <a:r>
              <a:rPr lang="ru-RU" sz="2400" dirty="0" smtClean="0">
                <a:cs typeface="Times New Roman" pitchFamily="18" charset="0"/>
              </a:rPr>
              <a:t> (дозволенное), </a:t>
            </a:r>
            <a:r>
              <a:rPr lang="ru-RU" sz="2400" i="1" dirty="0" smtClean="0">
                <a:cs typeface="Times New Roman" pitchFamily="18" charset="0"/>
              </a:rPr>
              <a:t>мандуб</a:t>
            </a:r>
            <a:r>
              <a:rPr lang="ru-RU" sz="2400" dirty="0" smtClean="0">
                <a:cs typeface="Times New Roman" pitchFamily="18" charset="0"/>
              </a:rPr>
              <a:t> (желательное) и </a:t>
            </a:r>
            <a:r>
              <a:rPr lang="ru-RU" sz="2400" i="1" dirty="0" smtClean="0">
                <a:cs typeface="Times New Roman" pitchFamily="18" charset="0"/>
              </a:rPr>
              <a:t>фард</a:t>
            </a:r>
            <a:r>
              <a:rPr lang="ru-RU" sz="2400" dirty="0" smtClean="0">
                <a:cs typeface="Times New Roman" pitchFamily="18" charset="0"/>
              </a:rPr>
              <a:t> (обязательное).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4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400" b="1" smtClean="0">
                <a:cs typeface="Times New Roman" pitchFamily="18" charset="0"/>
              </a:rPr>
              <a:t>Различные течения в исламе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900" smtClean="0"/>
              <a:t>          </a:t>
            </a:r>
            <a:r>
              <a:rPr lang="ru-RU" smtClean="0">
                <a:cs typeface="Times New Roman" pitchFamily="18" charset="0"/>
              </a:rPr>
              <a:t>Хотя ислам в какой-то степени и сплачивал людей на основе общности религии, но этноконфессиональные противоречия в мусульманских странах отнюдь не исчезли. Это нашло отражение в разных течениях в мусульманской религии. С.Гафуров в частности утверждал, что все различия между течениями в исламе (суннизмом и различными направлениями шиизма) фактически сводятся к вопросам правоприменения, а не догматики, так как для того, чтобы быть мусульманином необходимо и достаточно публичного принятия символа веры, состоящего всего из двух положений: что бог один (таухид) и  что Мухаммед является одним из его пророков. Все течения шиизма, как и мазхабы суннизма признают оба положения. Он полагал, что оформление отдельного течение сводится к кодификации и созданию отдельного, самостоятельного квази"мазхаба", то есть правовой школы и норм права.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</TotalTime>
  <Words>1238</Words>
  <Application>Microsoft Office PowerPoint</Application>
  <PresentationFormat>Экран (4:3)</PresentationFormat>
  <Paragraphs>102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Ислам</vt:lpstr>
      <vt:lpstr>План :</vt:lpstr>
      <vt:lpstr>Слайд 3</vt:lpstr>
      <vt:lpstr>Священные книги  </vt:lpstr>
      <vt:lpstr>Столпы ислама </vt:lpstr>
      <vt:lpstr>Слайд 6</vt:lpstr>
      <vt:lpstr>Слайд 7</vt:lpstr>
      <vt:lpstr>Исламское право </vt:lpstr>
      <vt:lpstr>Слайд 9</vt:lpstr>
      <vt:lpstr>Алавиты </vt:lpstr>
      <vt:lpstr>Слайд 11</vt:lpstr>
      <vt:lpstr>Ваххабизм </vt:lpstr>
      <vt:lpstr>Друзы</vt:lpstr>
      <vt:lpstr>Сунниты </vt:lpstr>
      <vt:lpstr>Суфизм </vt:lpstr>
      <vt:lpstr>Миниатюра. Хариджиты </vt:lpstr>
      <vt:lpstr>Слайд 17</vt:lpstr>
      <vt:lpstr>Шииты  </vt:lpstr>
      <vt:lpstr>Страны, где ислам признан официальной религией. </vt:lpstr>
      <vt:lpstr>Ислам и фантастическая реальность (ОАЭ)</vt:lpstr>
      <vt:lpstr>Бурж-Халиф</vt:lpstr>
      <vt:lpstr>Слайд 22</vt:lpstr>
      <vt:lpstr>Хайтек</vt:lpstr>
      <vt:lpstr>Городская мечеть</vt:lpstr>
      <vt:lpstr>Слайд 25</vt:lpstr>
      <vt:lpstr>Небоскреб </vt:lpstr>
      <vt:lpstr>Мечеть шейха Заеда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Ислам</dc:title>
  <dc:creator>Admin</dc:creator>
  <cp:lastModifiedBy>Admin</cp:lastModifiedBy>
  <cp:revision>2</cp:revision>
  <dcterms:created xsi:type="dcterms:W3CDTF">2012-08-23T15:17:25Z</dcterms:created>
  <dcterms:modified xsi:type="dcterms:W3CDTF">2012-08-23T15:28:50Z</dcterms:modified>
</cp:coreProperties>
</file>