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09.04.2012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юте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241756"/>
            <a:ext cx="3960440" cy="4257473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838200" y="5516563"/>
            <a:ext cx="8305800" cy="1143000"/>
          </a:xfrm>
        </p:spPr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ru-RU" dirty="0" smtClean="0"/>
              <a:t>Подготовил ученик 10-а класса </a:t>
            </a:r>
            <a:endParaRPr lang="ru-RU" dirty="0" smtClean="0"/>
          </a:p>
          <a:p>
            <a:pPr algn="r">
              <a:buNone/>
            </a:pPr>
            <a:r>
              <a:rPr lang="ru-RU" sz="2300" dirty="0" smtClean="0"/>
              <a:t>Солдатенков</a:t>
            </a:r>
            <a:r>
              <a:rPr lang="ru-RU" sz="2300" dirty="0" smtClean="0"/>
              <a:t> Александр</a:t>
            </a:r>
            <a:endParaRPr lang="en-US" sz="2300" dirty="0" smtClean="0"/>
          </a:p>
          <a:p>
            <a:pPr algn="r">
              <a:buNone/>
            </a:pPr>
            <a:r>
              <a:rPr lang="en-US" dirty="0" smtClean="0"/>
              <a:t>2011</a:t>
            </a:r>
            <a:r>
              <a:rPr lang="ru-RU" dirty="0" smtClean="0"/>
              <a:t>г.</a:t>
            </a:r>
            <a:endParaRPr lang="en-US" dirty="0" smtClean="0"/>
          </a:p>
          <a:p>
            <a:pPr algn="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8200" y="188913"/>
            <a:ext cx="8305800" cy="1152525"/>
          </a:xfrm>
        </p:spPr>
        <p:txBody>
          <a:bodyPr/>
          <a:lstStyle/>
          <a:p>
            <a:r>
              <a:rPr lang="ru-RU" dirty="0" smtClean="0"/>
              <a:t>Мартин Лютер и его учение.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Мартин Лютер родился в семье </a:t>
            </a:r>
            <a:r>
              <a:rPr lang="ru-RU" dirty="0" smtClean="0"/>
              <a:t>Ганса</a:t>
            </a:r>
            <a:r>
              <a:rPr lang="ru-RU" dirty="0" smtClean="0"/>
              <a:t> Лютера — бывшего крестьянина, перебравшегося в </a:t>
            </a:r>
            <a:r>
              <a:rPr lang="ru-RU" dirty="0" smtClean="0"/>
              <a:t>Эйслебен</a:t>
            </a:r>
            <a:r>
              <a:rPr lang="ru-RU" dirty="0" smtClean="0"/>
              <a:t> (Саксония) в надежде на лучшую жизнь. Там он поменял профессию, занявшись горным делом в медных рудниках. После рождения Мартина семья переехала в горный городок Мансфельд, где отец стал зажиточным бюргером.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Человеческое естество порочно, слабо, эгоистично и восстает против Бога; смерть есть плод отпадения от благодати. </a:t>
            </a:r>
            <a:br>
              <a:rPr lang="ru-RU" dirty="0" smtClean="0"/>
            </a:br>
            <a:r>
              <a:rPr lang="ru-RU" dirty="0" smtClean="0"/>
              <a:t>Божественный закон указывает грешнику на его удаленность от Бога и пробуждает в нем желание к спасению. </a:t>
            </a:r>
            <a:br>
              <a:rPr lang="ru-RU" dirty="0" smtClean="0"/>
            </a:br>
            <a:r>
              <a:rPr lang="ru-RU" dirty="0" smtClean="0"/>
              <a:t>Хотя Бог в справедливости своей мог осудить человечество на гибель, но любви своей он избрал спасти грешников; самым полным образом эта любовь раскрылась в распятии Христа.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Главные идеи Мартина Лютера: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908050"/>
            <a:ext cx="8229600" cy="5689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Для спасения не нужно ничего, кроме веры, абсолютного доверия к Богу и отзывчивости к слову Божию; человеческие заслуги и добрые дела отвергаются. </a:t>
            </a:r>
            <a:br>
              <a:rPr lang="ru-RU" dirty="0" smtClean="0"/>
            </a:br>
            <a:r>
              <a:rPr lang="ru-RU" dirty="0" smtClean="0"/>
              <a:t>Главным носителем спасительного слова Божия является Библия, в которой содержится вся полнота благой вести о спасении человека. </a:t>
            </a:r>
            <a:br>
              <a:rPr lang="ru-RU" dirty="0" smtClean="0"/>
            </a:br>
            <a:r>
              <a:rPr lang="ru-RU" dirty="0" smtClean="0"/>
              <a:t>Католическое духовенство, монашество и каноническое право отвергаются как человеческие установления, ложно притязающие на обладание духом Божьим. </a:t>
            </a:r>
            <a:br>
              <a:rPr lang="ru-RU" dirty="0" smtClean="0"/>
            </a:br>
            <a:r>
              <a:rPr lang="ru-RU" dirty="0" smtClean="0"/>
              <a:t>Таинства суть знаки, сообщающие спасительное Слово Божие.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март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2924944"/>
            <a:ext cx="2592288" cy="3567369"/>
          </a:xfrm>
          <a:prstGeom prst="rect">
            <a:avLst/>
          </a:prstGeom>
        </p:spPr>
      </p:pic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Лютер обнародовал свои исторические 95 Тезисов,</a:t>
            </a:r>
          </a:p>
          <a:p>
            <a:pPr>
              <a:buNone/>
            </a:pPr>
            <a:r>
              <a:rPr lang="ru-RU" dirty="0" smtClean="0"/>
              <a:t>направленные против торговли индульгенциями.</a:t>
            </a:r>
          </a:p>
          <a:p>
            <a:pPr>
              <a:buNone/>
            </a:pPr>
            <a:r>
              <a:rPr lang="ru-RU" dirty="0" smtClean="0"/>
              <a:t>Лютер считал, что Бог не требует от согрешившего </a:t>
            </a:r>
          </a:p>
          <a:p>
            <a:pPr>
              <a:buNone/>
            </a:pPr>
            <a:r>
              <a:rPr lang="ru-RU" dirty="0" smtClean="0"/>
              <a:t>человека ничего, кроме </a:t>
            </a:r>
          </a:p>
          <a:p>
            <a:pPr>
              <a:buNone/>
            </a:pPr>
            <a:r>
              <a:rPr lang="ru-RU" dirty="0" smtClean="0"/>
              <a:t>чистосердечного раскаяния.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Лютер не признает посредников между Богом и человеком, отвергает церковную иерархию и деление общества на мирян и священников, так как об этом нет ни слова в Писании.</a:t>
            </a:r>
            <a:endParaRPr lang="ru-RU" dirty="0"/>
          </a:p>
        </p:txBody>
      </p:sp>
      <p:pic>
        <p:nvPicPr>
          <p:cNvPr id="4" name="Рисунок 3" descr="март лю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2785823"/>
            <a:ext cx="2952328" cy="40721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Лютер  </a:t>
            </a:r>
            <a:r>
              <a:rPr lang="ru-RU" dirty="0" smtClean="0"/>
              <a:t>отверг большинство таинств, культ святых и ангелов, культ Богородицы, поклонение иконам и святым мощам. Он оставил всего два таинства: крещение и причащение, т. к. именно они указаны в Священном Писании.</a:t>
            </a:r>
            <a:endParaRPr lang="ru-RU" dirty="0"/>
          </a:p>
        </p:txBody>
      </p:sp>
      <p:pic>
        <p:nvPicPr>
          <p:cNvPr id="6" name="Рисунок 5" descr="писание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3222196"/>
            <a:ext cx="5256584" cy="3635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43</TotalTime>
  <Words>123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Мартин Лютер и его учение.</vt:lpstr>
      <vt:lpstr>Слайд 2</vt:lpstr>
      <vt:lpstr>Главные идеи Мартина Лютера: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Мартин Лютер и его учение.</dc:title>
  <dc:creator>Admin</dc:creator>
  <cp:lastModifiedBy>Admin</cp:lastModifiedBy>
  <cp:revision>8</cp:revision>
  <dcterms:created xsi:type="dcterms:W3CDTF">2011-12-14T15:25:44Z</dcterms:created>
  <dcterms:modified xsi:type="dcterms:W3CDTF">2012-04-09T17:57:14Z</dcterms:modified>
</cp:coreProperties>
</file>