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8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7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5B"/>
    <a:srgbClr val="76BBC4"/>
    <a:srgbClr val="D680C6"/>
    <a:srgbClr val="B5EC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24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sideWall>
      <c:spPr>
        <a:solidFill>
          <a:schemeClr val="accent6">
            <a:lumMod val="60000"/>
            <a:lumOff val="40000"/>
          </a:schemeClr>
        </a:solidFill>
      </c:spPr>
    </c:sideWall>
    <c:backWall>
      <c:spPr>
        <a:solidFill>
          <a:schemeClr val="accent6">
            <a:lumMod val="60000"/>
            <a:lumOff val="40000"/>
          </a:schemeClr>
        </a:solidFill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100000"/>
              </a:lightRig>
            </a:scene3d>
            <a:sp3d>
              <a:bevelT w="50800" h="50800"/>
            </a:sp3d>
          </c:spPr>
          <c:cat>
            <c:strRef>
              <c:f>Лист1!$A$2:$A$9</c:f>
              <c:strCache>
                <c:ptCount val="8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  <c:pt idx="7">
                  <c:v>вопрос 8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51</c:v>
                </c:pt>
                <c:pt idx="1">
                  <c:v>48</c:v>
                </c:pt>
                <c:pt idx="2">
                  <c:v>52</c:v>
                </c:pt>
                <c:pt idx="3">
                  <c:v>5</c:v>
                </c:pt>
                <c:pt idx="4">
                  <c:v>2</c:v>
                </c:pt>
                <c:pt idx="5">
                  <c:v>47</c:v>
                </c:pt>
                <c:pt idx="6">
                  <c:v>3</c:v>
                </c:pt>
                <c:pt idx="7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100000"/>
              </a:lightRig>
            </a:scene3d>
            <a:sp3d>
              <a:bevelT w="50800" h="50800"/>
            </a:sp3d>
          </c:spPr>
          <c:cat>
            <c:strRef>
              <c:f>Лист1!$A$2:$A$9</c:f>
              <c:strCache>
                <c:ptCount val="8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  <c:pt idx="7">
                  <c:v>вопрос 8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</c:v>
                </c:pt>
                <c:pt idx="1">
                  <c:v>48</c:v>
                </c:pt>
                <c:pt idx="2">
                  <c:v>6</c:v>
                </c:pt>
                <c:pt idx="3">
                  <c:v>53</c:v>
                </c:pt>
                <c:pt idx="4">
                  <c:v>56</c:v>
                </c:pt>
                <c:pt idx="5">
                  <c:v>11</c:v>
                </c:pt>
                <c:pt idx="6">
                  <c:v>55</c:v>
                </c:pt>
                <c:pt idx="7">
                  <c:v>35</c:v>
                </c:pt>
              </c:numCache>
            </c:numRef>
          </c:val>
        </c:ser>
        <c:shape val="cone"/>
        <c:axId val="83882752"/>
        <c:axId val="83884288"/>
        <c:axId val="83728128"/>
      </c:bar3DChart>
      <c:catAx>
        <c:axId val="83882752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solidFill>
                  <a:srgbClr val="FFC000"/>
                </a:solidFill>
              </a:defRPr>
            </a:pPr>
            <a:endParaRPr lang="ru-RU"/>
          </a:p>
        </c:txPr>
        <c:crossAx val="83884288"/>
        <c:crosses val="autoZero"/>
        <c:auto val="1"/>
        <c:lblAlgn val="ctr"/>
        <c:lblOffset val="100"/>
      </c:catAx>
      <c:valAx>
        <c:axId val="838842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rgbClr val="C00000"/>
                </a:solidFill>
              </a:defRPr>
            </a:pPr>
            <a:endParaRPr lang="ru-RU"/>
          </a:p>
        </c:txPr>
        <c:crossAx val="83882752"/>
        <c:crosses val="autoZero"/>
        <c:crossBetween val="between"/>
      </c:valAx>
      <c:serAx>
        <c:axId val="83728128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83884288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A91453-F2F4-496D-82FD-E834316DB68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90AF92-9B45-46EE-A9F0-F17FB6D3C48A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pPr rtl="0"/>
          <a:r>
            <a:rPr lang="ru-RU" sz="1600" baseline="0" dirty="0" smtClean="0"/>
            <a:t>Вступая во взаимодействие люди удовлетворяют ряд потребностей, связанных с поддержанием их психического равновесия. Есть такие потребности, которые могут быть удовлетворены только вместе и посредством других </a:t>
          </a:r>
          <a:r>
            <a:rPr lang="ru-RU" sz="1600" dirty="0" smtClean="0"/>
            <a:t>людей.</a:t>
          </a:r>
          <a:endParaRPr lang="ru-RU" sz="1600" dirty="0"/>
        </a:p>
      </dgm:t>
    </dgm:pt>
    <dgm:pt modelId="{292B59E4-B4FA-4F23-A21F-980EA4A971FC}" type="parTrans" cxnId="{08087DA5-3E12-488B-858D-3D85F0564D78}">
      <dgm:prSet/>
      <dgm:spPr/>
      <dgm:t>
        <a:bodyPr/>
        <a:lstStyle/>
        <a:p>
          <a:endParaRPr lang="ru-RU"/>
        </a:p>
      </dgm:t>
    </dgm:pt>
    <dgm:pt modelId="{D5854CD6-EF17-4A94-AC27-E840C783F86E}" type="sibTrans" cxnId="{08087DA5-3E12-488B-858D-3D85F0564D78}">
      <dgm:prSet/>
      <dgm:spPr/>
      <dgm:t>
        <a:bodyPr/>
        <a:lstStyle/>
        <a:p>
          <a:endParaRPr lang="ru-RU"/>
        </a:p>
      </dgm:t>
    </dgm:pt>
    <dgm:pt modelId="{9598CEED-A07B-415B-897F-73D457CF17A9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pPr rtl="0"/>
          <a:r>
            <a:rPr lang="ru-RU" sz="1600" dirty="0" smtClean="0"/>
            <a:t>Под психологической совместимостью понимается такое сочетание коммуникативных партнеров, при котором одни максимально дополняют других. </a:t>
          </a:r>
          <a:endParaRPr lang="ru-RU" sz="1600" dirty="0"/>
        </a:p>
      </dgm:t>
    </dgm:pt>
    <dgm:pt modelId="{3A398098-231C-4049-AB4F-1F4562E45948}" type="parTrans" cxnId="{E167B290-B0F0-49C5-ACE8-9754E8242934}">
      <dgm:prSet/>
      <dgm:spPr/>
      <dgm:t>
        <a:bodyPr/>
        <a:lstStyle/>
        <a:p>
          <a:endParaRPr lang="ru-RU"/>
        </a:p>
      </dgm:t>
    </dgm:pt>
    <dgm:pt modelId="{E46ABA44-BBBB-496D-A68C-B78E8BBF174E}" type="sibTrans" cxnId="{E167B290-B0F0-49C5-ACE8-9754E8242934}">
      <dgm:prSet/>
      <dgm:spPr/>
      <dgm:t>
        <a:bodyPr/>
        <a:lstStyle/>
        <a:p>
          <a:endParaRPr lang="ru-RU"/>
        </a:p>
      </dgm:t>
    </dgm:pt>
    <dgm:pt modelId="{B6C90B2C-A768-42AF-8176-C3960E13906E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0"/>
          <a:r>
            <a:rPr lang="ru-RU" sz="1600" dirty="0" smtClean="0"/>
            <a:t>При общении психологически совместимых партнеров или вовсе отсутствует напряжение, или сравнительно легко преодолевается </a:t>
          </a:r>
          <a:endParaRPr lang="ru-RU" sz="1600" dirty="0"/>
        </a:p>
      </dgm:t>
    </dgm:pt>
    <dgm:pt modelId="{DBC36D8F-8282-48F4-93F7-A7596DDD9B14}" type="parTrans" cxnId="{2F5BED5A-A470-4492-9163-C11C461AEA88}">
      <dgm:prSet/>
      <dgm:spPr/>
      <dgm:t>
        <a:bodyPr/>
        <a:lstStyle/>
        <a:p>
          <a:endParaRPr lang="ru-RU"/>
        </a:p>
      </dgm:t>
    </dgm:pt>
    <dgm:pt modelId="{57FE7D6B-118E-49AB-9171-C6B3DD129CE6}" type="sibTrans" cxnId="{2F5BED5A-A470-4492-9163-C11C461AEA88}">
      <dgm:prSet/>
      <dgm:spPr/>
      <dgm:t>
        <a:bodyPr/>
        <a:lstStyle/>
        <a:p>
          <a:endParaRPr lang="ru-RU"/>
        </a:p>
      </dgm:t>
    </dgm:pt>
    <dgm:pt modelId="{00561026-C8CC-4092-BE52-931B882252B2}">
      <dgm:prSet custT="1"/>
      <dgm:spPr>
        <a:solidFill>
          <a:srgbClr val="B5ECAE">
            <a:alpha val="89804"/>
          </a:srgbClr>
        </a:solidFill>
      </dgm:spPr>
      <dgm:t>
        <a:bodyPr/>
        <a:lstStyle/>
        <a:p>
          <a:pPr rtl="0"/>
          <a:r>
            <a:rPr lang="ru-RU" sz="1600" dirty="0" smtClean="0"/>
            <a:t>Исследования показали, что наиболее совместимыми оказались люди, которые имеют высокую потребность в общении</a:t>
          </a:r>
          <a:endParaRPr lang="ru-RU" sz="1600" dirty="0"/>
        </a:p>
      </dgm:t>
    </dgm:pt>
    <dgm:pt modelId="{3637CD85-813A-49AC-8035-780C028C56CC}" type="parTrans" cxnId="{8B829064-EEC2-40DA-B06D-1308E3B0E52C}">
      <dgm:prSet/>
      <dgm:spPr/>
      <dgm:t>
        <a:bodyPr/>
        <a:lstStyle/>
        <a:p>
          <a:endParaRPr lang="ru-RU"/>
        </a:p>
      </dgm:t>
    </dgm:pt>
    <dgm:pt modelId="{8D911217-C606-4D75-8799-9BB5B9EA23C8}" type="sibTrans" cxnId="{8B829064-EEC2-40DA-B06D-1308E3B0E52C}">
      <dgm:prSet/>
      <dgm:spPr/>
      <dgm:t>
        <a:bodyPr/>
        <a:lstStyle/>
        <a:p>
          <a:endParaRPr lang="ru-RU"/>
        </a:p>
      </dgm:t>
    </dgm:pt>
    <dgm:pt modelId="{74530F09-E348-4D5F-8218-59892C25C2F1}">
      <dgm:prSet custT="1"/>
      <dgm:spPr>
        <a:solidFill>
          <a:srgbClr val="D680C6">
            <a:alpha val="89804"/>
          </a:srgbClr>
        </a:solidFill>
      </dgm:spPr>
      <dgm:t>
        <a:bodyPr/>
        <a:lstStyle/>
        <a:p>
          <a:pPr rtl="0"/>
          <a:r>
            <a:rPr lang="ru-RU" sz="1400" dirty="0" smtClean="0"/>
            <a:t>.</a:t>
          </a:r>
          <a:r>
            <a:rPr lang="ru-RU" sz="1600" dirty="0" smtClean="0"/>
            <a:t>Психологическая совместимость может возникать как при сходстве тех или иных качеств личности (общительный с общительным, эмоциональный с эмоциональным), так и при их противоположности (сильный — слабый).</a:t>
          </a:r>
          <a:endParaRPr lang="ru-RU" sz="1600" dirty="0"/>
        </a:p>
      </dgm:t>
    </dgm:pt>
    <dgm:pt modelId="{25B55A02-72A4-4CFF-81CA-1AC274B1ED28}" type="parTrans" cxnId="{19E5B84A-1458-437B-963D-0C3CE29FD8B4}">
      <dgm:prSet/>
      <dgm:spPr/>
      <dgm:t>
        <a:bodyPr/>
        <a:lstStyle/>
        <a:p>
          <a:endParaRPr lang="ru-RU"/>
        </a:p>
      </dgm:t>
    </dgm:pt>
    <dgm:pt modelId="{1C1BAC0C-441E-4E7A-92A9-09E58265EA47}" type="sibTrans" cxnId="{19E5B84A-1458-437B-963D-0C3CE29FD8B4}">
      <dgm:prSet/>
      <dgm:spPr/>
      <dgm:t>
        <a:bodyPr/>
        <a:lstStyle/>
        <a:p>
          <a:endParaRPr lang="ru-RU"/>
        </a:p>
      </dgm:t>
    </dgm:pt>
    <dgm:pt modelId="{D343ADF9-9950-4767-A387-694DAE6FCA62}" type="pres">
      <dgm:prSet presAssocID="{E4A91453-F2F4-496D-82FD-E834316DB68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2D46916-2EF0-4A7E-9565-B92134D41D90}" type="pres">
      <dgm:prSet presAssocID="{E4A91453-F2F4-496D-82FD-E834316DB68B}" presName="pyramid" presStyleLbl="node1" presStyleIdx="0" presStyleCnt="1" custLinFactNeighborX="-48409" custLinFactNeighborY="1774"/>
      <dgm:spPr>
        <a:prstGeom prst="horizontalScroll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ru-RU"/>
        </a:p>
      </dgm:t>
    </dgm:pt>
    <dgm:pt modelId="{AB7A864D-952F-4A21-B72B-CB9FBCE3977E}" type="pres">
      <dgm:prSet presAssocID="{E4A91453-F2F4-496D-82FD-E834316DB68B}" presName="theList" presStyleCnt="0"/>
      <dgm:spPr/>
    </dgm:pt>
    <dgm:pt modelId="{AD2ABD6E-6742-4E88-AA51-43AD507AF2E6}" type="pres">
      <dgm:prSet presAssocID="{2690AF92-9B45-46EE-A9F0-F17FB6D3C48A}" presName="aNode" presStyleLbl="fgAcc1" presStyleIdx="0" presStyleCnt="5" custAng="0" custScaleX="226512" custScaleY="2000000" custLinFactY="-983114" custLinFactNeighborX="20708" custLinFactNeighborY="-1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337FD-E862-4B2C-B8A4-BD685A268C4E}" type="pres">
      <dgm:prSet presAssocID="{2690AF92-9B45-46EE-A9F0-F17FB6D3C48A}" presName="aSpace" presStyleCnt="0"/>
      <dgm:spPr/>
    </dgm:pt>
    <dgm:pt modelId="{1DD2D531-7141-415F-A46E-94FFEC4CD355}" type="pres">
      <dgm:prSet presAssocID="{9598CEED-A07B-415B-897F-73D457CF17A9}" presName="aNode" presStyleLbl="fgAcc1" presStyleIdx="1" presStyleCnt="5" custAng="389746" custScaleX="223604" custScaleY="1862367" custLinFactY="-50770" custLinFactNeighborX="793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9FB461-AD79-47CC-B2C3-6A05635F79E3}" type="pres">
      <dgm:prSet presAssocID="{9598CEED-A07B-415B-897F-73D457CF17A9}" presName="aSpace" presStyleCnt="0"/>
      <dgm:spPr/>
    </dgm:pt>
    <dgm:pt modelId="{0417E9DA-CBC3-4A4C-AF20-8F5EE70B68B5}" type="pres">
      <dgm:prSet presAssocID="{B6C90B2C-A768-42AF-8176-C3960E13906E}" presName="aNode" presStyleLbl="fgAcc1" presStyleIdx="2" presStyleCnt="5" custAng="497901" custScaleX="227146" custScaleY="997516" custLinFactY="50935" custLinFactNeighborX="344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AB58F3-5F1E-4663-90D9-17ECB212AEE7}" type="pres">
      <dgm:prSet presAssocID="{B6C90B2C-A768-42AF-8176-C3960E13906E}" presName="aSpace" presStyleCnt="0"/>
      <dgm:spPr/>
    </dgm:pt>
    <dgm:pt modelId="{F372F106-A301-4191-B9FA-4FF887ECB161}" type="pres">
      <dgm:prSet presAssocID="{00561026-C8CC-4092-BE52-931B882252B2}" presName="aNode" presStyleLbl="fgAcc1" presStyleIdx="3" presStyleCnt="5" custAng="262390" custScaleX="221687" custScaleY="1654729" custLinFactY="388487" custLinFactNeighborX="3371" custLinFactNeighborY="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C5903C-ACE8-4CEB-8E76-D71B9A1EB6EE}" type="pres">
      <dgm:prSet presAssocID="{00561026-C8CC-4092-BE52-931B882252B2}" presName="aSpace" presStyleCnt="0"/>
      <dgm:spPr/>
    </dgm:pt>
    <dgm:pt modelId="{0F7EB175-4B00-47E0-B372-F44BEF30FF48}" type="pres">
      <dgm:prSet presAssocID="{74530F09-E348-4D5F-8218-59892C25C2F1}" presName="aNode" presStyleLbl="fgAcc1" presStyleIdx="4" presStyleCnt="5" custAng="279863" custFlipVert="0" custScaleX="252999" custScaleY="2000000" custLinFactY="572223" custLinFactNeighborX="-20275" custLinFactNeighborY="6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C173A-2857-4832-9647-E152186D6A2C}" type="pres">
      <dgm:prSet presAssocID="{74530F09-E348-4D5F-8218-59892C25C2F1}" presName="aSpace" presStyleCnt="0"/>
      <dgm:spPr/>
    </dgm:pt>
  </dgm:ptLst>
  <dgm:cxnLst>
    <dgm:cxn modelId="{08087DA5-3E12-488B-858D-3D85F0564D78}" srcId="{E4A91453-F2F4-496D-82FD-E834316DB68B}" destId="{2690AF92-9B45-46EE-A9F0-F17FB6D3C48A}" srcOrd="0" destOrd="0" parTransId="{292B59E4-B4FA-4F23-A21F-980EA4A971FC}" sibTransId="{D5854CD6-EF17-4A94-AC27-E840C783F86E}"/>
    <dgm:cxn modelId="{8B829064-EEC2-40DA-B06D-1308E3B0E52C}" srcId="{E4A91453-F2F4-496D-82FD-E834316DB68B}" destId="{00561026-C8CC-4092-BE52-931B882252B2}" srcOrd="3" destOrd="0" parTransId="{3637CD85-813A-49AC-8035-780C028C56CC}" sibTransId="{8D911217-C606-4D75-8799-9BB5B9EA23C8}"/>
    <dgm:cxn modelId="{19E5B84A-1458-437B-963D-0C3CE29FD8B4}" srcId="{E4A91453-F2F4-496D-82FD-E834316DB68B}" destId="{74530F09-E348-4D5F-8218-59892C25C2F1}" srcOrd="4" destOrd="0" parTransId="{25B55A02-72A4-4CFF-81CA-1AC274B1ED28}" sibTransId="{1C1BAC0C-441E-4E7A-92A9-09E58265EA47}"/>
    <dgm:cxn modelId="{A92FE39D-6E94-4189-A448-C3D0C63FE4CD}" type="presOf" srcId="{E4A91453-F2F4-496D-82FD-E834316DB68B}" destId="{D343ADF9-9950-4767-A387-694DAE6FCA62}" srcOrd="0" destOrd="0" presId="urn:microsoft.com/office/officeart/2005/8/layout/pyramid2"/>
    <dgm:cxn modelId="{02ABAACD-399C-40C1-B740-3C8328839FBB}" type="presOf" srcId="{9598CEED-A07B-415B-897F-73D457CF17A9}" destId="{1DD2D531-7141-415F-A46E-94FFEC4CD355}" srcOrd="0" destOrd="0" presId="urn:microsoft.com/office/officeart/2005/8/layout/pyramid2"/>
    <dgm:cxn modelId="{92EA3664-31F0-4F87-9AAF-C0A86A0F2755}" type="presOf" srcId="{B6C90B2C-A768-42AF-8176-C3960E13906E}" destId="{0417E9DA-CBC3-4A4C-AF20-8F5EE70B68B5}" srcOrd="0" destOrd="0" presId="urn:microsoft.com/office/officeart/2005/8/layout/pyramid2"/>
    <dgm:cxn modelId="{2F5BED5A-A470-4492-9163-C11C461AEA88}" srcId="{E4A91453-F2F4-496D-82FD-E834316DB68B}" destId="{B6C90B2C-A768-42AF-8176-C3960E13906E}" srcOrd="2" destOrd="0" parTransId="{DBC36D8F-8282-48F4-93F7-A7596DDD9B14}" sibTransId="{57FE7D6B-118E-49AB-9171-C6B3DD129CE6}"/>
    <dgm:cxn modelId="{E167B290-B0F0-49C5-ACE8-9754E8242934}" srcId="{E4A91453-F2F4-496D-82FD-E834316DB68B}" destId="{9598CEED-A07B-415B-897F-73D457CF17A9}" srcOrd="1" destOrd="0" parTransId="{3A398098-231C-4049-AB4F-1F4562E45948}" sibTransId="{E46ABA44-BBBB-496D-A68C-B78E8BBF174E}"/>
    <dgm:cxn modelId="{78E67B8B-E73A-48F1-B1A9-E4DC84F7FE09}" type="presOf" srcId="{74530F09-E348-4D5F-8218-59892C25C2F1}" destId="{0F7EB175-4B00-47E0-B372-F44BEF30FF48}" srcOrd="0" destOrd="0" presId="urn:microsoft.com/office/officeart/2005/8/layout/pyramid2"/>
    <dgm:cxn modelId="{9E41AA70-AD97-4AEA-92C3-FDA3B407883A}" type="presOf" srcId="{00561026-C8CC-4092-BE52-931B882252B2}" destId="{F372F106-A301-4191-B9FA-4FF887ECB161}" srcOrd="0" destOrd="0" presId="urn:microsoft.com/office/officeart/2005/8/layout/pyramid2"/>
    <dgm:cxn modelId="{38D018F6-ABB9-4C31-A047-21EF3B5AB362}" type="presOf" srcId="{2690AF92-9B45-46EE-A9F0-F17FB6D3C48A}" destId="{AD2ABD6E-6742-4E88-AA51-43AD507AF2E6}" srcOrd="0" destOrd="0" presId="urn:microsoft.com/office/officeart/2005/8/layout/pyramid2"/>
    <dgm:cxn modelId="{94CB69CF-6684-49FC-90EB-F137A5ED61C3}" type="presParOf" srcId="{D343ADF9-9950-4767-A387-694DAE6FCA62}" destId="{72D46916-2EF0-4A7E-9565-B92134D41D90}" srcOrd="0" destOrd="0" presId="urn:microsoft.com/office/officeart/2005/8/layout/pyramid2"/>
    <dgm:cxn modelId="{074E8027-6A4C-4CA6-8025-37316E9747FA}" type="presParOf" srcId="{D343ADF9-9950-4767-A387-694DAE6FCA62}" destId="{AB7A864D-952F-4A21-B72B-CB9FBCE3977E}" srcOrd="1" destOrd="0" presId="urn:microsoft.com/office/officeart/2005/8/layout/pyramid2"/>
    <dgm:cxn modelId="{DD7319BE-4EEE-4140-9FFF-91E2E4393FBE}" type="presParOf" srcId="{AB7A864D-952F-4A21-B72B-CB9FBCE3977E}" destId="{AD2ABD6E-6742-4E88-AA51-43AD507AF2E6}" srcOrd="0" destOrd="0" presId="urn:microsoft.com/office/officeart/2005/8/layout/pyramid2"/>
    <dgm:cxn modelId="{0B9EC1C4-5B73-46D2-8F91-7B03FD899A8A}" type="presParOf" srcId="{AB7A864D-952F-4A21-B72B-CB9FBCE3977E}" destId="{83D337FD-E862-4B2C-B8A4-BD685A268C4E}" srcOrd="1" destOrd="0" presId="urn:microsoft.com/office/officeart/2005/8/layout/pyramid2"/>
    <dgm:cxn modelId="{D43ABCED-541A-4537-AE95-2D2684DA6633}" type="presParOf" srcId="{AB7A864D-952F-4A21-B72B-CB9FBCE3977E}" destId="{1DD2D531-7141-415F-A46E-94FFEC4CD355}" srcOrd="2" destOrd="0" presId="urn:microsoft.com/office/officeart/2005/8/layout/pyramid2"/>
    <dgm:cxn modelId="{001AEBFB-7A3F-466A-B66C-E4B4B2752447}" type="presParOf" srcId="{AB7A864D-952F-4A21-B72B-CB9FBCE3977E}" destId="{6E9FB461-AD79-47CC-B2C3-6A05635F79E3}" srcOrd="3" destOrd="0" presId="urn:microsoft.com/office/officeart/2005/8/layout/pyramid2"/>
    <dgm:cxn modelId="{401811F1-3AC4-4024-8996-FE3A0E225AC0}" type="presParOf" srcId="{AB7A864D-952F-4A21-B72B-CB9FBCE3977E}" destId="{0417E9DA-CBC3-4A4C-AF20-8F5EE70B68B5}" srcOrd="4" destOrd="0" presId="urn:microsoft.com/office/officeart/2005/8/layout/pyramid2"/>
    <dgm:cxn modelId="{DCDB423D-7A59-4113-8A39-2E4FEBAF2AD1}" type="presParOf" srcId="{AB7A864D-952F-4A21-B72B-CB9FBCE3977E}" destId="{60AB58F3-5F1E-4663-90D9-17ECB212AEE7}" srcOrd="5" destOrd="0" presId="urn:microsoft.com/office/officeart/2005/8/layout/pyramid2"/>
    <dgm:cxn modelId="{DEBD0AC7-B4A7-4591-93B8-45057702E082}" type="presParOf" srcId="{AB7A864D-952F-4A21-B72B-CB9FBCE3977E}" destId="{F372F106-A301-4191-B9FA-4FF887ECB161}" srcOrd="6" destOrd="0" presId="urn:microsoft.com/office/officeart/2005/8/layout/pyramid2"/>
    <dgm:cxn modelId="{D0D56179-A9B4-4EE6-BE82-58A54D67C00D}" type="presParOf" srcId="{AB7A864D-952F-4A21-B72B-CB9FBCE3977E}" destId="{76C5903C-ACE8-4CEB-8E76-D71B9A1EB6EE}" srcOrd="7" destOrd="0" presId="urn:microsoft.com/office/officeart/2005/8/layout/pyramid2"/>
    <dgm:cxn modelId="{21D9C28A-4E85-4089-B431-5E19B1D6A1EE}" type="presParOf" srcId="{AB7A864D-952F-4A21-B72B-CB9FBCE3977E}" destId="{0F7EB175-4B00-47E0-B372-F44BEF30FF48}" srcOrd="8" destOrd="0" presId="urn:microsoft.com/office/officeart/2005/8/layout/pyramid2"/>
    <dgm:cxn modelId="{263DE9BE-8BDF-4797-A7EC-A84C0DEA3566}" type="presParOf" srcId="{AB7A864D-952F-4A21-B72B-CB9FBCE3977E}" destId="{D79C173A-2857-4832-9647-E152186D6A2C}" srcOrd="9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8172480" cy="185738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Общение  подростков и  мода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4429124" y="3143248"/>
            <a:ext cx="4357718" cy="3500462"/>
          </a:xfrm>
        </p:spPr>
        <p:txBody>
          <a:bodyPr>
            <a:normAutofit fontScale="32500" lnSpcReduction="20000"/>
          </a:bodyPr>
          <a:lstStyle/>
          <a:p>
            <a:r>
              <a:rPr lang="ru-RU" sz="5600" dirty="0" smtClean="0">
                <a:solidFill>
                  <a:srgbClr val="B5ECAE"/>
                </a:solidFill>
              </a:rPr>
              <a:t>Проект учащиеся </a:t>
            </a:r>
          </a:p>
          <a:p>
            <a:r>
              <a:rPr lang="ru-RU" sz="5600" dirty="0" smtClean="0">
                <a:solidFill>
                  <a:srgbClr val="B5ECAE"/>
                </a:solidFill>
              </a:rPr>
              <a:t>10 «б» класса:</a:t>
            </a:r>
          </a:p>
          <a:p>
            <a:r>
              <a:rPr lang="ru-RU" sz="5600" dirty="0" smtClean="0">
                <a:solidFill>
                  <a:srgbClr val="B5ECAE"/>
                </a:solidFill>
              </a:rPr>
              <a:t>Сидорова Ирина</a:t>
            </a:r>
          </a:p>
          <a:p>
            <a:r>
              <a:rPr lang="ru-RU" sz="5600" dirty="0" smtClean="0">
                <a:solidFill>
                  <a:srgbClr val="B5ECAE"/>
                </a:solidFill>
              </a:rPr>
              <a:t>      Ряснова Маргарита</a:t>
            </a:r>
          </a:p>
          <a:p>
            <a:r>
              <a:rPr lang="ru-RU" sz="5600" dirty="0" smtClean="0">
                <a:solidFill>
                  <a:srgbClr val="B5ECAE"/>
                </a:solidFill>
              </a:rPr>
              <a:t>     Воронцова Оксана</a:t>
            </a:r>
          </a:p>
          <a:p>
            <a:r>
              <a:rPr lang="ru-RU" sz="5600" dirty="0" smtClean="0">
                <a:solidFill>
                  <a:srgbClr val="B5ECAE"/>
                </a:solidFill>
              </a:rPr>
              <a:t>Ткаченко Павел</a:t>
            </a:r>
          </a:p>
          <a:p>
            <a:r>
              <a:rPr lang="ru-RU" sz="5600" dirty="0" smtClean="0">
                <a:solidFill>
                  <a:srgbClr val="B5ECAE"/>
                </a:solidFill>
              </a:rPr>
              <a:t>  Сапрыкин Денис</a:t>
            </a:r>
          </a:p>
          <a:p>
            <a:r>
              <a:rPr lang="ru-RU" sz="5600" dirty="0" smtClean="0">
                <a:solidFill>
                  <a:srgbClr val="B5ECAE"/>
                </a:solidFill>
              </a:rPr>
              <a:t>    Кожухов Алексей</a:t>
            </a:r>
            <a:endParaRPr lang="en-US" sz="5600" dirty="0" smtClean="0">
              <a:solidFill>
                <a:srgbClr val="B5ECAE"/>
              </a:solidFill>
            </a:endParaRPr>
          </a:p>
          <a:p>
            <a:r>
              <a:rPr lang="ru-RU" sz="5600" dirty="0" smtClean="0">
                <a:solidFill>
                  <a:srgbClr val="B5ECAE"/>
                </a:solidFill>
              </a:rPr>
              <a:t>Чирва  Виталий</a:t>
            </a:r>
          </a:p>
          <a:p>
            <a:endParaRPr lang="ru-RU" sz="5600" dirty="0" smtClean="0">
              <a:solidFill>
                <a:srgbClr val="B5ECAE"/>
              </a:solidFill>
            </a:endParaRPr>
          </a:p>
          <a:p>
            <a:r>
              <a:rPr lang="ru-RU" sz="5600" dirty="0" smtClean="0">
                <a:solidFill>
                  <a:srgbClr val="B5ECAE"/>
                </a:solidFill>
              </a:rPr>
              <a:t>Руководитель проекта  Задорожная Н.М.</a:t>
            </a:r>
          </a:p>
          <a:p>
            <a:endParaRPr lang="ru-RU" sz="5600" dirty="0" smtClean="0">
              <a:solidFill>
                <a:srgbClr val="B5ECAE"/>
              </a:solidFill>
            </a:endParaRPr>
          </a:p>
          <a:p>
            <a:endParaRPr lang="ru-RU" sz="5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24" cy="1357298"/>
          </a:xfrm>
        </p:spPr>
        <p:txBody>
          <a:bodyPr/>
          <a:lstStyle/>
          <a:p>
            <a:r>
              <a:rPr lang="ru-RU" dirty="0" smtClean="0"/>
              <a:t>мода среди подростков.</a:t>
            </a:r>
            <a:endParaRPr lang="ru-RU" dirty="0"/>
          </a:p>
        </p:txBody>
      </p:sp>
      <p:pic>
        <p:nvPicPr>
          <p:cNvPr id="4" name="Содержимое 3" descr="x_c788e1b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428733"/>
            <a:ext cx="8143900" cy="54292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314001">
            <a:off x="473778" y="3706758"/>
            <a:ext cx="6572264" cy="28574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5500" dirty="0" smtClean="0"/>
              <a:t>Мода- это массовое психическое явление. Влияние моды отражается не только в одежде - мода завладела всем. </a:t>
            </a:r>
          </a:p>
          <a:p>
            <a:pPr>
              <a:buFont typeface="Wingdings" pitchFamily="2" charset="2"/>
              <a:buChar char="Ø"/>
            </a:pPr>
            <a:r>
              <a:rPr lang="ru-RU" sz="5500" dirty="0" smtClean="0"/>
              <a:t>Человек следует моде бессознательно, потому что он не может иначе. </a:t>
            </a:r>
          </a:p>
          <a:p>
            <a:pPr>
              <a:buFont typeface="Wingdings" pitchFamily="2" charset="2"/>
              <a:buChar char="Ø"/>
            </a:pPr>
            <a:r>
              <a:rPr lang="ru-RU" sz="5500" dirty="0" smtClean="0"/>
              <a:t>Молодёжь, как никакая другая возрастная категория, более всего подвержена влиянию. Молодёжные газеты и журналы пестрят рекламами всех известных фирм - законодателей молодёжной моды, которые диктуют нам, что слушать, как говорить, что читать и даже что пить, и есть. безусловно мода является главным источником среди общения подростков</a:t>
            </a:r>
            <a:r>
              <a:rPr lang="ru-RU" sz="49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7315722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0"/>
            <a:ext cx="5572164" cy="3719420"/>
          </a:xfrm>
          <a:prstGeom prst="rect">
            <a:avLst/>
          </a:prstGeom>
        </p:spPr>
      </p:pic>
      <p:sp>
        <p:nvSpPr>
          <p:cNvPr id="5" name="Волна 4"/>
          <p:cNvSpPr/>
          <p:nvPr/>
        </p:nvSpPr>
        <p:spPr>
          <a:xfrm>
            <a:off x="6143636" y="6143644"/>
            <a:ext cx="428628" cy="50006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Социальный опрос на тему «Общение  подростков и мода»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1) Есть ли у тебя хобби?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2) Состоишь ли ты в какой – либо субкультуре?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3) Есть ли у тебя друзья в классе?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4) Выбираешь ли ты друзей по материальному положению?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5) Подражаешь ли ты кому-то из своего класса?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6) В твоём классе существует разделение на группы?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7) Для тебя важно есть ли у твоих друзей такие вещи, как телефоны, часы, модная одежда и другое?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8) Есть ли у тебя и твоих друзей пирсинги или татуировки?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6829444" cy="894382"/>
          </a:xfrm>
        </p:spPr>
        <p:txBody>
          <a:bodyPr>
            <a:normAutofit/>
          </a:bodyPr>
          <a:lstStyle/>
          <a:p>
            <a:r>
              <a:rPr lang="ru-RU" dirty="0" smtClean="0"/>
              <a:t>Данные опроса.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763527">
            <a:off x="322511" y="566322"/>
            <a:ext cx="5345406" cy="12268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</a:t>
            </a:r>
            <a:br>
              <a:rPr lang="ru-RU" dirty="0" smtClean="0"/>
            </a:br>
            <a:r>
              <a:rPr lang="ru-RU" sz="2200" dirty="0" smtClean="0"/>
              <a:t> к </a:t>
            </a:r>
            <a:r>
              <a:rPr lang="ru-RU" dirty="0" smtClean="0"/>
              <a:t> </a:t>
            </a:r>
            <a:r>
              <a:rPr lang="ru-RU" sz="2200" dirty="0" smtClean="0"/>
              <a:t>соц.опросу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326077">
            <a:off x="714348" y="214884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Исходя из ответов учащихся мы выяснили, что большинство</a:t>
            </a:r>
            <a:r>
              <a:rPr lang="en-US" dirty="0" smtClean="0"/>
              <a:t> </a:t>
            </a:r>
            <a:r>
              <a:rPr lang="ru-RU" dirty="0" smtClean="0"/>
              <a:t>опрошенных имеют увлечения (хобби); многие, хоть и  не состоят в субкультурах, симпатизируют отдельным их представителям; практически у всех имеются друзья в классе; подавляющее большинство ребят общаются независимо от материального положения своих друзей. В основном все респонденты  не видят причин     подражать кому- либо  из класса, тем самым подчеркивая свою независимость и индивидуальность.  Выяснилось, что общение подростков происходит не только на уровне и внутри класса,   но и  малыми,  отдельными группами. Практически всем неважно, есть ли у их друзей такие вещи, как телефоны, часы, модная одежда и др.  Многие признались в том, что   тату и пирсинг присутствует у друзей и знакомых. Это говорит о том, что  мода на подобные увлечения значительно стала моложе. Вместе с тем очевидно, что подростки вполне независимы в своих пристрастиях, увлечениях и их межличностное общение пока  мало зависит от влияния модных брендов.</a:t>
            </a:r>
          </a:p>
          <a:p>
            <a:endParaRPr lang="ru-RU" dirty="0"/>
          </a:p>
        </p:txBody>
      </p:sp>
      <p:pic>
        <p:nvPicPr>
          <p:cNvPr id="4" name="Рисунок 3" descr="imagesCASPHY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5857884" y="285728"/>
            <a:ext cx="2918788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58204" cy="5643578"/>
          </a:xfrm>
          <a:solidFill>
            <a:srgbClr val="76BBC4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      Ведущая деятельность юношеского возраста –напряженная потребность в общении.</a:t>
            </a:r>
          </a:p>
          <a:p>
            <a:pPr>
              <a:buClr>
                <a:srgbClr val="C00000"/>
              </a:buClr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      Исследования психологов и социологов указывает на явный дефицит возможностей для молодых людей в сфере социально ориентированного общения (выполнение социально значимых</a:t>
            </a:r>
          </a:p>
          <a:p>
            <a:pPr>
              <a:buClr>
                <a:srgbClr val="C00000"/>
              </a:buClr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       дел ), что приводит к замещению его стихийно-групповым общением со всеми его недостатками и негативными последствиями для полноценного формирования личности . Для юношеского общения типично взаимодействие основанное на личной симпатии, привязанности, близости интересов, взглядов, ценностей.  В общении  со сверстниками постоянно приходится доказывать свою привлекательность, необходимость группе, следуя принятым в ней правилам, стилям, моде, влияющим в свою очередь на формирование представлений об окружающем мире. Сознание принадлежности к ней, солидарности, товарищеской взаимопомощи дает подростку чувство эмоционального благополучия и устойчивости.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Обществознание: учеб. для уч-ся  10кл.общеобразават. учреждений: базовый уровень /Л.Н. Боголюбов, Ю.И.Аверьянов и др.-2007.</a:t>
            </a:r>
          </a:p>
          <a:p>
            <a:r>
              <a:rPr lang="ru-RU" sz="2000" dirty="0" smtClean="0"/>
              <a:t>Обществознание: учеб. для уч-ся  10кл.общеобразават. учреждений: профильный уровень/Л.Н. Боголюбов, </a:t>
            </a:r>
            <a:r>
              <a:rPr lang="ru-RU" sz="2000" dirty="0" err="1" smtClean="0"/>
              <a:t>А.Ю.Лазебникова</a:t>
            </a:r>
            <a:r>
              <a:rPr lang="ru-RU" sz="2000" dirty="0" smtClean="0"/>
              <a:t> и др.-2008.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0767445">
            <a:off x="457200" y="1600200"/>
            <a:ext cx="8229600" cy="4709160"/>
          </a:xfrm>
          <a:solidFill>
            <a:srgbClr val="B5ECAE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На основании материалов курса обществознания  и проведенного социологического  исследования среди старшеклассников выяснить особенности общения в юношеском возрасте, влиянием на него молодежной  моды.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516692">
            <a:off x="457200" y="1600200"/>
            <a:ext cx="8229600" cy="47091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Познакомиться с теоретическими основами проблемы общения подростков в курсе обществознания.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Выявить особенности общения подростков.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Провести социологическое исследование на тему: «Общение подростков и мода».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Выяснить, что дает  подростку межличностное общение и какое  влияние  оказывает  молодежная  мода на их взаимоотношения.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5829312" cy="6772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8"/>
          </a:xfrm>
          <a:solidFill>
            <a:srgbClr val="B5ECAE"/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1) Взаимодействие среди подростков.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2) Психологическая совместимость.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3) Общение в юношеском возрасте.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4) Неформальные группы среди подростков.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5) Мода среди подростков.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625054">
            <a:off x="1090307" y="618289"/>
            <a:ext cx="6977887" cy="15267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/>
              <a:t>В процессе общения люди вступают в бесконечное количество разного рода взаимодействия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2285992"/>
          <a:ext cx="7615262" cy="4026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797005">
            <a:off x="465025" y="473446"/>
            <a:ext cx="8177279" cy="65689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Особенно остро ощущается потребность в общении в юношеском возрасте.</a:t>
            </a:r>
            <a:endParaRPr lang="ru-RU" sz="32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teentex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214554"/>
            <a:ext cx="8072494" cy="42505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067315">
            <a:off x="214282" y="0"/>
            <a:ext cx="7358114" cy="40005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Особенно остро ощущается потребность в общении в юношеском возрасте. При сходстве внешних проявлений социального поведения глубинные мотивы, скрывающиеся за юношеской потребностью в принадлежности к группе, индивидуальны и многообразны.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Один ищет в обществе сверстников подкрепления самоуважения, признания своей человеческой ценности. 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Другому важно чувство эмоциональной сопричастности, слитности с группой. 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Третий в ней черпает недостающие информацию и коммуникативные навыки.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Четвертый удовлетворяет потребность властвовать, командовать другими. 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Большей частью эти мотивы переплетаются и не осознаются.  Страстное желание быть «как все» (а «все» — это исключительное «свои») распространяется и на одежду, и на эстетические вкусы, и на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стиль поведения.</a:t>
            </a:r>
            <a:endParaRPr lang="ru-RU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Рисунок 4" descr="podrostki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3929066"/>
            <a:ext cx="5857868" cy="292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неформальные группы среди подростков.</a:t>
            </a:r>
            <a:endParaRPr lang="ru-RU" dirty="0"/>
          </a:p>
        </p:txBody>
      </p:sp>
      <p:pic>
        <p:nvPicPr>
          <p:cNvPr id="4" name="Содержимое 3" descr="171_NNN3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823356">
            <a:off x="5429256" y="1714488"/>
            <a:ext cx="3433837" cy="2668582"/>
          </a:xfrm>
        </p:spPr>
      </p:pic>
      <p:sp>
        <p:nvSpPr>
          <p:cNvPr id="6" name="TextBox 5"/>
          <p:cNvSpPr txBox="1"/>
          <p:nvPr/>
        </p:nvSpPr>
        <p:spPr>
          <a:xfrm rot="21077320">
            <a:off x="241339" y="3145180"/>
            <a:ext cx="4770232" cy="2585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7030A0"/>
                </a:solidFill>
              </a:rPr>
              <a:t>Неформальные группы </a:t>
            </a:r>
            <a:r>
              <a:rPr lang="ru-RU" dirty="0" smtClean="0">
                <a:solidFill>
                  <a:srgbClr val="7030A0"/>
                </a:solidFill>
              </a:rPr>
              <a:t>— стихийно образующиеся компании подростков на основе общего интереса, увлечения, вида деятельности, подражания выбранному типу поведения («фанаты», «хиппи», «панки», рокеры, «металлисты» и т.д.).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0959263">
            <a:off x="718512" y="901016"/>
            <a:ext cx="7157422" cy="534007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В чем причина стремления подростков к неформальным группам?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 С одной стороны принадлежность к группе дает поддержку еще достаточно слабому «Я» подростка, заменяя его сильным «МЫ». Таким образом, у подростка возникает иллюзия собственной силы. 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С другой стороны, она дает ему иллюзию свободы. Подростки, принадлежащие к подобным организациям, считают себя исключительно свободными людьми, независимыми от родителей и общества.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 В реальности же группами руководят сильные лидеры, стремящиеся подавить всех остальных членов.</a:t>
            </a:r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571472" y="2214554"/>
            <a:ext cx="428628" cy="85725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ятно 2 5"/>
          <p:cNvSpPr/>
          <p:nvPr/>
        </p:nvSpPr>
        <p:spPr>
          <a:xfrm>
            <a:off x="6858016" y="2857496"/>
            <a:ext cx="500066" cy="107157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ятно 2 6"/>
          <p:cNvSpPr/>
          <p:nvPr/>
        </p:nvSpPr>
        <p:spPr>
          <a:xfrm>
            <a:off x="1214414" y="5500702"/>
            <a:ext cx="500066" cy="5715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372</TotalTime>
  <Words>1055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Общение  подростков и  мода</vt:lpstr>
      <vt:lpstr>Цель проекта</vt:lpstr>
      <vt:lpstr>Задачи проекта:</vt:lpstr>
      <vt:lpstr>План.</vt:lpstr>
      <vt:lpstr>В процессе общения люди вступают в бесконечное количество разного рода взаимодействия.</vt:lpstr>
      <vt:lpstr>Особенно остро ощущается потребность в общении в юношеском возрасте.</vt:lpstr>
      <vt:lpstr>Слайд 7</vt:lpstr>
      <vt:lpstr>неформальные группы среди подростков.</vt:lpstr>
      <vt:lpstr>Слайд 9</vt:lpstr>
      <vt:lpstr>мода среди подростков.</vt:lpstr>
      <vt:lpstr>Слайд 11</vt:lpstr>
      <vt:lpstr>Социальный опрос на тему «Общение  подростков и мода»</vt:lpstr>
      <vt:lpstr>Данные опроса.</vt:lpstr>
      <vt:lpstr>Выводы  к  соц.опросу </vt:lpstr>
      <vt:lpstr>Заключение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Общение и мода ,как взаимодействие среди подростков.</dc:title>
  <cp:lastModifiedBy>Admin</cp:lastModifiedBy>
  <cp:revision>42</cp:revision>
  <dcterms:modified xsi:type="dcterms:W3CDTF">2012-04-09T17:17:04Z</dcterms:modified>
</cp:coreProperties>
</file>